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26"/>
  </p:notesMasterIdLst>
  <p:handoutMasterIdLst>
    <p:handoutMasterId r:id="rId27"/>
  </p:handoutMasterIdLst>
  <p:sldIdLst>
    <p:sldId id="316" r:id="rId3"/>
    <p:sldId id="280" r:id="rId4"/>
    <p:sldId id="283" r:id="rId5"/>
    <p:sldId id="289" r:id="rId6"/>
    <p:sldId id="290" r:id="rId7"/>
    <p:sldId id="324" r:id="rId8"/>
    <p:sldId id="268" r:id="rId9"/>
    <p:sldId id="273" r:id="rId10"/>
    <p:sldId id="287" r:id="rId11"/>
    <p:sldId id="288" r:id="rId12"/>
    <p:sldId id="274" r:id="rId13"/>
    <p:sldId id="291" r:id="rId14"/>
    <p:sldId id="292" r:id="rId15"/>
    <p:sldId id="317" r:id="rId16"/>
    <p:sldId id="270" r:id="rId17"/>
    <p:sldId id="318" r:id="rId18"/>
    <p:sldId id="297" r:id="rId19"/>
    <p:sldId id="322" r:id="rId20"/>
    <p:sldId id="323" r:id="rId21"/>
    <p:sldId id="300" r:id="rId22"/>
    <p:sldId id="325" r:id="rId23"/>
    <p:sldId id="313"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4" pos="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B"/>
    <a:srgbClr val="85030C"/>
    <a:srgbClr val="68A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3411" autoAdjust="0"/>
  </p:normalViewPr>
  <p:slideViewPr>
    <p:cSldViewPr>
      <p:cViewPr varScale="1">
        <p:scale>
          <a:sx n="62" d="100"/>
          <a:sy n="62" d="100"/>
        </p:scale>
        <p:origin x="837" y="40"/>
      </p:cViewPr>
      <p:guideLst>
        <p:guide orient="horz" pos="720"/>
        <p:guide pos="576"/>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E948B-D334-4AA7-98AB-779B1FEE39FF}" type="doc">
      <dgm:prSet loTypeId="urn:microsoft.com/office/officeart/2005/8/layout/matrix3" loCatId="matrix" qsTypeId="urn:microsoft.com/office/officeart/2005/8/quickstyle/simple1" qsCatId="simple" csTypeId="urn:microsoft.com/office/officeart/2005/8/colors/accent1_5" csCatId="accent1" phldr="1"/>
      <dgm:spPr/>
      <dgm:t>
        <a:bodyPr/>
        <a:lstStyle/>
        <a:p>
          <a:endParaRPr lang="en-US"/>
        </a:p>
      </dgm:t>
    </dgm:pt>
    <dgm:pt modelId="{290F5A70-C44A-4B52-92CE-26180C71C0C3}">
      <dgm:prSet phldrT="[Text]"/>
      <dgm:spPr/>
      <dgm:t>
        <a:bodyPr/>
        <a:lstStyle/>
        <a:p>
          <a:r>
            <a:rPr lang="en-US" dirty="0" smtClean="0"/>
            <a:t>Leaders</a:t>
          </a:r>
          <a:endParaRPr lang="en-US" dirty="0"/>
        </a:p>
      </dgm:t>
    </dgm:pt>
    <dgm:pt modelId="{AADFE34E-32D1-4825-BE00-F4B230412484}" type="parTrans" cxnId="{FC2D246E-8FDC-4D4A-8387-62FA4D2E0611}">
      <dgm:prSet/>
      <dgm:spPr/>
      <dgm:t>
        <a:bodyPr/>
        <a:lstStyle/>
        <a:p>
          <a:endParaRPr lang="en-US"/>
        </a:p>
      </dgm:t>
    </dgm:pt>
    <dgm:pt modelId="{943E6433-2441-4DCC-9B19-BC8B9E713996}" type="sibTrans" cxnId="{FC2D246E-8FDC-4D4A-8387-62FA4D2E0611}">
      <dgm:prSet/>
      <dgm:spPr/>
      <dgm:t>
        <a:bodyPr/>
        <a:lstStyle/>
        <a:p>
          <a:endParaRPr lang="en-US"/>
        </a:p>
      </dgm:t>
    </dgm:pt>
    <dgm:pt modelId="{B93E2E82-252A-48CD-A1D8-06B990939E6F}">
      <dgm:prSet phldrT="[Text]"/>
      <dgm:spPr/>
      <dgm:t>
        <a:bodyPr/>
        <a:lstStyle/>
        <a:p>
          <a:r>
            <a:rPr lang="en-US" dirty="0" smtClean="0"/>
            <a:t>Adults</a:t>
          </a:r>
          <a:endParaRPr lang="en-US" dirty="0"/>
        </a:p>
      </dgm:t>
    </dgm:pt>
    <dgm:pt modelId="{17D2A218-DDF6-43D4-A8BA-98867FDDAA0C}" type="parTrans" cxnId="{465FC909-F113-4B06-897B-CC8164761565}">
      <dgm:prSet/>
      <dgm:spPr/>
      <dgm:t>
        <a:bodyPr/>
        <a:lstStyle/>
        <a:p>
          <a:endParaRPr lang="en-US"/>
        </a:p>
      </dgm:t>
    </dgm:pt>
    <dgm:pt modelId="{63B6290B-A5E6-437E-B6E7-8614FDE311A0}" type="sibTrans" cxnId="{465FC909-F113-4B06-897B-CC8164761565}">
      <dgm:prSet/>
      <dgm:spPr/>
      <dgm:t>
        <a:bodyPr/>
        <a:lstStyle/>
        <a:p>
          <a:endParaRPr lang="en-US"/>
        </a:p>
      </dgm:t>
    </dgm:pt>
    <dgm:pt modelId="{8727E899-11EE-48CD-A1B0-5F57E2AD77A4}">
      <dgm:prSet phldrT="[Text]"/>
      <dgm:spPr/>
      <dgm:t>
        <a:bodyPr/>
        <a:lstStyle/>
        <a:p>
          <a:r>
            <a:rPr lang="en-US" dirty="0" smtClean="0"/>
            <a:t>Youth</a:t>
          </a:r>
          <a:endParaRPr lang="en-US" dirty="0"/>
        </a:p>
      </dgm:t>
    </dgm:pt>
    <dgm:pt modelId="{9C75B0EF-CC0A-4CFA-B9D4-886D27C77F55}" type="parTrans" cxnId="{8E4D3A70-B70B-4774-8745-E4950E3C9056}">
      <dgm:prSet/>
      <dgm:spPr/>
      <dgm:t>
        <a:bodyPr/>
        <a:lstStyle/>
        <a:p>
          <a:endParaRPr lang="en-US"/>
        </a:p>
      </dgm:t>
    </dgm:pt>
    <dgm:pt modelId="{B6E75460-D4D7-4DDF-8CBA-DA2D8D6F1EE3}" type="sibTrans" cxnId="{8E4D3A70-B70B-4774-8745-E4950E3C9056}">
      <dgm:prSet/>
      <dgm:spPr/>
      <dgm:t>
        <a:bodyPr/>
        <a:lstStyle/>
        <a:p>
          <a:endParaRPr lang="en-US"/>
        </a:p>
      </dgm:t>
    </dgm:pt>
    <dgm:pt modelId="{ECC96F1C-78AA-4D30-8D28-89F49BC1C513}">
      <dgm:prSet phldrT="[Text]"/>
      <dgm:spPr/>
      <dgm:t>
        <a:bodyPr/>
        <a:lstStyle/>
        <a:p>
          <a:r>
            <a:rPr lang="en-US" dirty="0" smtClean="0"/>
            <a:t>Children</a:t>
          </a:r>
          <a:endParaRPr lang="en-US" dirty="0"/>
        </a:p>
      </dgm:t>
    </dgm:pt>
    <dgm:pt modelId="{06BA0BA5-ADA5-4363-9FF3-4F959571F5D5}" type="parTrans" cxnId="{05E7B3CE-87A0-4035-BFA1-52AB8392D593}">
      <dgm:prSet/>
      <dgm:spPr/>
      <dgm:t>
        <a:bodyPr/>
        <a:lstStyle/>
        <a:p>
          <a:endParaRPr lang="en-US"/>
        </a:p>
      </dgm:t>
    </dgm:pt>
    <dgm:pt modelId="{4D5FB8C7-4E2B-4776-BDBF-B505818DE24C}" type="sibTrans" cxnId="{05E7B3CE-87A0-4035-BFA1-52AB8392D593}">
      <dgm:prSet/>
      <dgm:spPr/>
      <dgm:t>
        <a:bodyPr/>
        <a:lstStyle/>
        <a:p>
          <a:endParaRPr lang="en-US"/>
        </a:p>
      </dgm:t>
    </dgm:pt>
    <dgm:pt modelId="{A4224FE7-9BBC-4062-865A-D43A140DF049}" type="pres">
      <dgm:prSet presAssocID="{91EE948B-D334-4AA7-98AB-779B1FEE39FF}" presName="matrix" presStyleCnt="0">
        <dgm:presLayoutVars>
          <dgm:chMax val="1"/>
          <dgm:dir/>
          <dgm:resizeHandles val="exact"/>
        </dgm:presLayoutVars>
      </dgm:prSet>
      <dgm:spPr/>
      <dgm:t>
        <a:bodyPr/>
        <a:lstStyle/>
        <a:p>
          <a:endParaRPr lang="en-US"/>
        </a:p>
      </dgm:t>
    </dgm:pt>
    <dgm:pt modelId="{BE8F9D25-FBB2-4901-A05F-27F55857791A}" type="pres">
      <dgm:prSet presAssocID="{91EE948B-D334-4AA7-98AB-779B1FEE39FF}" presName="diamond" presStyleLbl="bgShp" presStyleIdx="0" presStyleCnt="1"/>
      <dgm:spPr/>
      <dgm:t>
        <a:bodyPr/>
        <a:lstStyle/>
        <a:p>
          <a:endParaRPr lang="en-US"/>
        </a:p>
      </dgm:t>
    </dgm:pt>
    <dgm:pt modelId="{ABBAF0FA-4E57-420B-8BD9-D4A166110C32}" type="pres">
      <dgm:prSet presAssocID="{91EE948B-D334-4AA7-98AB-779B1FEE39FF}" presName="quad1" presStyleLbl="node1" presStyleIdx="0" presStyleCnt="4" custLinFactNeighborX="-1482" custLinFactNeighborY="1802">
        <dgm:presLayoutVars>
          <dgm:chMax val="0"/>
          <dgm:chPref val="0"/>
          <dgm:bulletEnabled val="1"/>
        </dgm:presLayoutVars>
      </dgm:prSet>
      <dgm:spPr/>
      <dgm:t>
        <a:bodyPr/>
        <a:lstStyle/>
        <a:p>
          <a:endParaRPr lang="en-US"/>
        </a:p>
      </dgm:t>
    </dgm:pt>
    <dgm:pt modelId="{A4FA82A8-1178-4F4C-ACFA-3EEEA883F03E}" type="pres">
      <dgm:prSet presAssocID="{91EE948B-D334-4AA7-98AB-779B1FEE39FF}" presName="quad2" presStyleLbl="node1" presStyleIdx="1" presStyleCnt="4">
        <dgm:presLayoutVars>
          <dgm:chMax val="0"/>
          <dgm:chPref val="0"/>
          <dgm:bulletEnabled val="1"/>
        </dgm:presLayoutVars>
      </dgm:prSet>
      <dgm:spPr/>
      <dgm:t>
        <a:bodyPr/>
        <a:lstStyle/>
        <a:p>
          <a:endParaRPr lang="en-US"/>
        </a:p>
      </dgm:t>
    </dgm:pt>
    <dgm:pt modelId="{2A9610F8-779E-4E38-A399-2736776CD4D9}" type="pres">
      <dgm:prSet presAssocID="{91EE948B-D334-4AA7-98AB-779B1FEE39FF}" presName="quad3" presStyleLbl="node1" presStyleIdx="2" presStyleCnt="4">
        <dgm:presLayoutVars>
          <dgm:chMax val="0"/>
          <dgm:chPref val="0"/>
          <dgm:bulletEnabled val="1"/>
        </dgm:presLayoutVars>
      </dgm:prSet>
      <dgm:spPr/>
      <dgm:t>
        <a:bodyPr/>
        <a:lstStyle/>
        <a:p>
          <a:endParaRPr lang="en-US"/>
        </a:p>
      </dgm:t>
    </dgm:pt>
    <dgm:pt modelId="{FC7DD138-A8DD-4267-9F2D-48932B0903EF}" type="pres">
      <dgm:prSet presAssocID="{91EE948B-D334-4AA7-98AB-779B1FEE39FF}" presName="quad4" presStyleLbl="node1" presStyleIdx="3" presStyleCnt="4">
        <dgm:presLayoutVars>
          <dgm:chMax val="0"/>
          <dgm:chPref val="0"/>
          <dgm:bulletEnabled val="1"/>
        </dgm:presLayoutVars>
      </dgm:prSet>
      <dgm:spPr/>
      <dgm:t>
        <a:bodyPr/>
        <a:lstStyle/>
        <a:p>
          <a:endParaRPr lang="en-US"/>
        </a:p>
      </dgm:t>
    </dgm:pt>
  </dgm:ptLst>
  <dgm:cxnLst>
    <dgm:cxn modelId="{B9C6E4D0-F142-4454-BB50-0B954E3CCEFD}" type="presOf" srcId="{290F5A70-C44A-4B52-92CE-26180C71C0C3}" destId="{ABBAF0FA-4E57-420B-8BD9-D4A166110C32}" srcOrd="0" destOrd="0" presId="urn:microsoft.com/office/officeart/2005/8/layout/matrix3"/>
    <dgm:cxn modelId="{FC2D246E-8FDC-4D4A-8387-62FA4D2E0611}" srcId="{91EE948B-D334-4AA7-98AB-779B1FEE39FF}" destId="{290F5A70-C44A-4B52-92CE-26180C71C0C3}" srcOrd="0" destOrd="0" parTransId="{AADFE34E-32D1-4825-BE00-F4B230412484}" sibTransId="{943E6433-2441-4DCC-9B19-BC8B9E713996}"/>
    <dgm:cxn modelId="{8E4D3A70-B70B-4774-8745-E4950E3C9056}" srcId="{91EE948B-D334-4AA7-98AB-779B1FEE39FF}" destId="{8727E899-11EE-48CD-A1B0-5F57E2AD77A4}" srcOrd="2" destOrd="0" parTransId="{9C75B0EF-CC0A-4CFA-B9D4-886D27C77F55}" sibTransId="{B6E75460-D4D7-4DDF-8CBA-DA2D8D6F1EE3}"/>
    <dgm:cxn modelId="{81310744-F84A-4C3C-B88E-E43C8BA3E651}" type="presOf" srcId="{8727E899-11EE-48CD-A1B0-5F57E2AD77A4}" destId="{2A9610F8-779E-4E38-A399-2736776CD4D9}" srcOrd="0" destOrd="0" presId="urn:microsoft.com/office/officeart/2005/8/layout/matrix3"/>
    <dgm:cxn modelId="{E72B25D8-F7BB-4568-B45E-86F9C7AD355A}" type="presOf" srcId="{ECC96F1C-78AA-4D30-8D28-89F49BC1C513}" destId="{FC7DD138-A8DD-4267-9F2D-48932B0903EF}" srcOrd="0" destOrd="0" presId="urn:microsoft.com/office/officeart/2005/8/layout/matrix3"/>
    <dgm:cxn modelId="{CB8DAA0A-4739-4818-8F5D-D86925FF5D3E}" type="presOf" srcId="{91EE948B-D334-4AA7-98AB-779B1FEE39FF}" destId="{A4224FE7-9BBC-4062-865A-D43A140DF049}" srcOrd="0" destOrd="0" presId="urn:microsoft.com/office/officeart/2005/8/layout/matrix3"/>
    <dgm:cxn modelId="{465FC909-F113-4B06-897B-CC8164761565}" srcId="{91EE948B-D334-4AA7-98AB-779B1FEE39FF}" destId="{B93E2E82-252A-48CD-A1D8-06B990939E6F}" srcOrd="1" destOrd="0" parTransId="{17D2A218-DDF6-43D4-A8BA-98867FDDAA0C}" sibTransId="{63B6290B-A5E6-437E-B6E7-8614FDE311A0}"/>
    <dgm:cxn modelId="{05E7B3CE-87A0-4035-BFA1-52AB8392D593}" srcId="{91EE948B-D334-4AA7-98AB-779B1FEE39FF}" destId="{ECC96F1C-78AA-4D30-8D28-89F49BC1C513}" srcOrd="3" destOrd="0" parTransId="{06BA0BA5-ADA5-4363-9FF3-4F959571F5D5}" sibTransId="{4D5FB8C7-4E2B-4776-BDBF-B505818DE24C}"/>
    <dgm:cxn modelId="{90DE3957-673B-417D-A862-5B20D19257FD}" type="presOf" srcId="{B93E2E82-252A-48CD-A1D8-06B990939E6F}" destId="{A4FA82A8-1178-4F4C-ACFA-3EEEA883F03E}" srcOrd="0" destOrd="0" presId="urn:microsoft.com/office/officeart/2005/8/layout/matrix3"/>
    <dgm:cxn modelId="{602EF1E5-DA1F-4F25-9F52-335C0A8CBD5A}" type="presParOf" srcId="{A4224FE7-9BBC-4062-865A-D43A140DF049}" destId="{BE8F9D25-FBB2-4901-A05F-27F55857791A}" srcOrd="0" destOrd="0" presId="urn:microsoft.com/office/officeart/2005/8/layout/matrix3"/>
    <dgm:cxn modelId="{9E65764E-F67D-45E1-AD59-D2D43BA5EE44}" type="presParOf" srcId="{A4224FE7-9BBC-4062-865A-D43A140DF049}" destId="{ABBAF0FA-4E57-420B-8BD9-D4A166110C32}" srcOrd="1" destOrd="0" presId="urn:microsoft.com/office/officeart/2005/8/layout/matrix3"/>
    <dgm:cxn modelId="{71C6D7BF-C0C5-4747-9673-A9FD7CDF5368}" type="presParOf" srcId="{A4224FE7-9BBC-4062-865A-D43A140DF049}" destId="{A4FA82A8-1178-4F4C-ACFA-3EEEA883F03E}" srcOrd="2" destOrd="0" presId="urn:microsoft.com/office/officeart/2005/8/layout/matrix3"/>
    <dgm:cxn modelId="{F1842C26-CFD2-4D43-9B17-6DC909DC7D0A}" type="presParOf" srcId="{A4224FE7-9BBC-4062-865A-D43A140DF049}" destId="{2A9610F8-779E-4E38-A399-2736776CD4D9}" srcOrd="3" destOrd="0" presId="urn:microsoft.com/office/officeart/2005/8/layout/matrix3"/>
    <dgm:cxn modelId="{D8CC07FB-DCFD-48A6-B0FE-08640B9C3386}" type="presParOf" srcId="{A4224FE7-9BBC-4062-865A-D43A140DF049}" destId="{FC7DD138-A8DD-4267-9F2D-48932B0903E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9D25-FBB2-4901-A05F-27F55857791A}">
      <dsp:nvSpPr>
        <dsp:cNvPr id="0" name=""/>
        <dsp:cNvSpPr/>
      </dsp:nvSpPr>
      <dsp:spPr>
        <a:xfrm>
          <a:off x="305668" y="0"/>
          <a:ext cx="4341663" cy="43416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AF0FA-4E57-420B-8BD9-D4A166110C32}">
      <dsp:nvSpPr>
        <dsp:cNvPr id="0" name=""/>
        <dsp:cNvSpPr/>
      </dsp:nvSpPr>
      <dsp:spPr>
        <a:xfrm>
          <a:off x="693032" y="442970"/>
          <a:ext cx="1693248" cy="1693248"/>
        </a:xfrm>
        <a:prstGeom prst="roundRect">
          <a:avLst/>
        </a:prstGeom>
        <a:solidFill>
          <a:schemeClr val="accent1">
            <a:alpha val="90000"/>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Leaders</a:t>
          </a:r>
          <a:endParaRPr lang="en-US" sz="2800" kern="1200" dirty="0"/>
        </a:p>
      </dsp:txBody>
      <dsp:txXfrm>
        <a:off x="775690" y="525628"/>
        <a:ext cx="1527932" cy="1527932"/>
      </dsp:txXfrm>
    </dsp:sp>
    <dsp:sp modelId="{A4FA82A8-1178-4F4C-ACFA-3EEEA883F03E}">
      <dsp:nvSpPr>
        <dsp:cNvPr id="0" name=""/>
        <dsp:cNvSpPr/>
      </dsp:nvSpPr>
      <dsp:spPr>
        <a:xfrm>
          <a:off x="2541624" y="412457"/>
          <a:ext cx="1693248" cy="1693248"/>
        </a:xfrm>
        <a:prstGeom prst="roundRect">
          <a:avLst/>
        </a:prstGeom>
        <a:solidFill>
          <a:schemeClr val="accent1">
            <a:alpha val="90000"/>
            <a:hueOff val="0"/>
            <a:satOff val="0"/>
            <a:lumOff val="0"/>
            <a:alphaOff val="-13333"/>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Adults</a:t>
          </a:r>
          <a:endParaRPr lang="en-US" sz="2800" kern="1200" dirty="0"/>
        </a:p>
      </dsp:txBody>
      <dsp:txXfrm>
        <a:off x="2624282" y="495115"/>
        <a:ext cx="1527932" cy="1527932"/>
      </dsp:txXfrm>
    </dsp:sp>
    <dsp:sp modelId="{2A9610F8-779E-4E38-A399-2736776CD4D9}">
      <dsp:nvSpPr>
        <dsp:cNvPr id="0" name=""/>
        <dsp:cNvSpPr/>
      </dsp:nvSpPr>
      <dsp:spPr>
        <a:xfrm>
          <a:off x="718126" y="2235956"/>
          <a:ext cx="1693248" cy="1693248"/>
        </a:xfrm>
        <a:prstGeom prst="roundRect">
          <a:avLst/>
        </a:prstGeom>
        <a:solidFill>
          <a:schemeClr val="accent1">
            <a:alpha val="90000"/>
            <a:hueOff val="0"/>
            <a:satOff val="0"/>
            <a:lumOff val="0"/>
            <a:alphaOff val="-26667"/>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Youth</a:t>
          </a:r>
          <a:endParaRPr lang="en-US" sz="2800" kern="1200" dirty="0"/>
        </a:p>
      </dsp:txBody>
      <dsp:txXfrm>
        <a:off x="800784" y="2318614"/>
        <a:ext cx="1527932" cy="1527932"/>
      </dsp:txXfrm>
    </dsp:sp>
    <dsp:sp modelId="{FC7DD138-A8DD-4267-9F2D-48932B0903EF}">
      <dsp:nvSpPr>
        <dsp:cNvPr id="0" name=""/>
        <dsp:cNvSpPr/>
      </dsp:nvSpPr>
      <dsp:spPr>
        <a:xfrm>
          <a:off x="2541624" y="2235956"/>
          <a:ext cx="1693248" cy="1693248"/>
        </a:xfrm>
        <a:prstGeom prst="roundRect">
          <a:avLst/>
        </a:prstGeom>
        <a:solidFill>
          <a:schemeClr val="accent1">
            <a:alpha val="90000"/>
            <a:hueOff val="0"/>
            <a:satOff val="0"/>
            <a:lumOff val="0"/>
            <a:alphaOff val="-4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Children</a:t>
          </a:r>
          <a:endParaRPr lang="en-US" sz="2800" kern="1200" dirty="0"/>
        </a:p>
      </dsp:txBody>
      <dsp:txXfrm>
        <a:off x="2624282" y="2318614"/>
        <a:ext cx="1527932" cy="15279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6/20/2017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6/20/2017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can talk about Year Round Stewardship, we need to know what Stewardship is.  I know this is going to make some of the finance people in the room have a heart attack, but – Stewardship is NOT about the budget.  Budgets are a real and necessary part of the world, but when hearts are open to understanding then the budget will take care of itself.  God will get us where He wants us to go if we are open to it.  So what is Stewardship?  (get responses from audience) </a:t>
            </a:r>
          </a:p>
          <a:p>
            <a:r>
              <a:rPr lang="en-US" dirty="0" smtClean="0"/>
              <a:t>Everything I have is a gift from God.  Everything.  Stewardship is using the gifts God has given me to do the work God is calling me to do.</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a:t>
            </a:fld>
            <a:endParaRPr lang="en-US"/>
          </a:p>
        </p:txBody>
      </p:sp>
    </p:spTree>
    <p:extLst>
      <p:ext uri="{BB962C8B-B14F-4D97-AF65-F5344CB8AC3E}">
        <p14:creationId xmlns:p14="http://schemas.microsoft.com/office/powerpoint/2010/main" val="140297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Youth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Most teenagers inherently understand stewardship.  We just need to provide them with the language to articulate what they already believe as “stewardship”.</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10</a:t>
            </a:fld>
            <a:endParaRPr lang="en-US"/>
          </a:p>
        </p:txBody>
      </p:sp>
    </p:spTree>
    <p:extLst>
      <p:ext uri="{BB962C8B-B14F-4D97-AF65-F5344CB8AC3E}">
        <p14:creationId xmlns:p14="http://schemas.microsoft.com/office/powerpoint/2010/main" val="246128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Arial" panose="020B0604020202020204" pitchFamily="34" charset="0"/>
              <a:buNone/>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40 Acts: Do Lent Generously</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40 DAYS, 40 ACTS OF GENEROSITY: 40 days of giving back, doing good and living generously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online challenge encourages people to make generosity and kindness a habit. It is not only about money, but also being generous with your time, words and hugs! It is focused on doing this not only for friends and family but for strangers too.</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Story from Starbucks: At a drive through a driver decided to pay for the coffee of the driver behind them. This continued for two and a half hours!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Sign up online at www.40act.org/uk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Get an email each day of Lent with an inspiring daily reflection, a prayer, and 3 levels of challenge: Green, Amber, Red. Green is the easiest level, which are the quickest and usually free ideas. Amber, ‘a little more challenging than green, taking no longer than 15 min or less’. And Red, ‘for those who love to push themselves!’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Social media component as well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Can sign up as an individual or group</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 addition to daily emails, also has resource materials for doing 40Acts as a high school youth group, middle school youth group, children’s Sunday school, adult Sunday school, family, and small groups.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Strongly encourage this for the ENTIRE parish – can be very unifying, but it is particularly appealing to the youth because of social media component.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11</a:t>
            </a:fld>
            <a:endParaRPr lang="en-US"/>
          </a:p>
        </p:txBody>
      </p:sp>
    </p:spTree>
    <p:extLst>
      <p:ext uri="{BB962C8B-B14F-4D97-AF65-F5344CB8AC3E}">
        <p14:creationId xmlns:p14="http://schemas.microsoft.com/office/powerpoint/2010/main" val="236496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Make Stewardship and everyday word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Recycling – Thanks for being a good steward of our resources!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Incorporate the term into meetings – Instead of “What should we spend our budget on?” try “How can we be the best stewards of these resources?”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Instead of “Please turn off the lights”, “Please practice good stewardship by turning off the lights!”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Province 1 (New England) has a campaign called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Turn the lights off, for God’s sake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because “reducing energy use is an act of stewardship both of God’s good Creation and of financial resources”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13</a:t>
            </a:fld>
            <a:endParaRPr lang="en-US"/>
          </a:p>
        </p:txBody>
      </p:sp>
    </p:spTree>
    <p:extLst>
      <p:ext uri="{BB962C8B-B14F-4D97-AF65-F5344CB8AC3E}">
        <p14:creationId xmlns:p14="http://schemas.microsoft.com/office/powerpoint/2010/main" val="319934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Fun events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not just annual campaign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Christmas in July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Santa is on vacation, we have to step up.</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Have each ministry team make a “wish list” – include tasks, big and small items (elevator/matches)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Post wish list in parish hall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Tree with lights no ornaments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Children make ornaments, but can only be hung on tree when someone takes an item off the wish list and writes it on the ornament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Day of event –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Pot luck ice cream and Christmas cookies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Christmas karaoke on the porch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Melted snow slide (aka water slide)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Melted snow ball fights (aka water balloons)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Gets everyone involved, creates church wide bonding through fellowship, gets much needed items for ministries (our sacristy won’t have to buy silver polish for years!), and, most importantly, gets people to think of stewardship in a new (positive) way.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14</a:t>
            </a:fld>
            <a:endParaRPr lang="en-US"/>
          </a:p>
        </p:txBody>
      </p:sp>
    </p:spTree>
    <p:extLst>
      <p:ext uri="{BB962C8B-B14F-4D97-AF65-F5344CB8AC3E}">
        <p14:creationId xmlns:p14="http://schemas.microsoft.com/office/powerpoint/2010/main" val="339090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 a well-executed stewardship program, there is something planned for stewardship every month.  Does that sound overwhelming?  It doesn’t have to be – Honest!  The Diocese of West Texas developed a great framework for a year round stewardship calendar.  We started with their basic framework, then customized and expanded it for the Diocese of Atlanta.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calendar gives congregations suggestions and resources for practicing year ‘round stewardship.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Each month, the church season is explained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And a theme is identified around which individual and congregational activities might take place in five recurring categories: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15</a:t>
            </a:fld>
            <a:endParaRPr lang="en-US"/>
          </a:p>
        </p:txBody>
      </p:sp>
    </p:spTree>
    <p:extLst>
      <p:ext uri="{BB962C8B-B14F-4D97-AF65-F5344CB8AC3E}">
        <p14:creationId xmlns:p14="http://schemas.microsoft.com/office/powerpoint/2010/main" val="330608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Courier New" panose="02070309020205020404" pitchFamily="49" charset="0"/>
              <a:buChar char="o"/>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Spiritual Growth</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Offers ways to deepen the spiritual lives of individuals and the congregation.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Ministry Spotlight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Focusing on a different ministry each month is a way of giving thanks for that ministry and raising awareness about it to attract new participants.  Encourages saying “thank you”.</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Financial Health</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Offers focus on fiscal responsibility, can communicate leadership’s good stewardship of the congregations resources.  Also offers many ways families can be intentional about how they manage their money including what they are saving and what percentage of their income they are giving away.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Outside Ourselves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In outreach we take our stewardship to the streets of our communities.  These activities help people connect their pledge to ministry; in addition, communicating and celebrating the stories of meeting the needs of people are important motivators for personal stewardship decisions.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God’s Creation</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How we care for the environment that God has entrusted to us is a mark of our faithfulness. This category can include caring for the environment in our communities, in our homes, and in our churches.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16</a:t>
            </a:fld>
            <a:endParaRPr lang="en-US"/>
          </a:p>
        </p:txBody>
      </p:sp>
    </p:spTree>
    <p:extLst>
      <p:ext uri="{BB962C8B-B14F-4D97-AF65-F5344CB8AC3E}">
        <p14:creationId xmlns:p14="http://schemas.microsoft.com/office/powerpoint/2010/main" val="338294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panose="020B0604020202020204" pitchFamily="34" charset="0"/>
                <a:ea typeface="Calibri" panose="020F0502020204030204" pitchFamily="34" charset="0"/>
              </a:rPr>
              <a:t>For example, this is the planning guide for February.  As you can see, the month has information about the liturgical season and a theme.  Then there are several suggestions for Spiritual Growth, Ministry Spotlight, Financial Health….</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17</a:t>
            </a:fld>
            <a:endParaRPr lang="en-US"/>
          </a:p>
        </p:txBody>
      </p:sp>
    </p:spTree>
    <p:extLst>
      <p:ext uri="{BB962C8B-B14F-4D97-AF65-F5344CB8AC3E}">
        <p14:creationId xmlns:p14="http://schemas.microsoft.com/office/powerpoint/2010/main" val="66435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panose="020B0604020202020204" pitchFamily="34" charset="0"/>
                <a:ea typeface="Calibri" panose="020F0502020204030204" pitchFamily="34" charset="0"/>
              </a:rPr>
              <a:t>Outside Ourselves, and God’s Creation. </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18</a:t>
            </a:fld>
            <a:endParaRPr lang="en-US"/>
          </a:p>
        </p:txBody>
      </p:sp>
    </p:spTree>
    <p:extLst>
      <p:ext uri="{BB962C8B-B14F-4D97-AF65-F5344CB8AC3E}">
        <p14:creationId xmlns:p14="http://schemas.microsoft.com/office/powerpoint/2010/main" val="342558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 addition to the planning guide, there is a worksheet like this one for every month.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Remember – This calendar is a starting point, tailor ideas for your congregation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19</a:t>
            </a:fld>
            <a:endParaRPr lang="en-US"/>
          </a:p>
        </p:txBody>
      </p:sp>
    </p:spTree>
    <p:extLst>
      <p:ext uri="{BB962C8B-B14F-4D97-AF65-F5344CB8AC3E}">
        <p14:creationId xmlns:p14="http://schemas.microsoft.com/office/powerpoint/2010/main" val="290116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Activity –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Time to put the rubber to the road and get to work!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Work in teams of at least 2 people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Senior Wardens – Assign each month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Complete your assigned month’s worksheet with a plan for each of the five areas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As a leadership body - Review each month’s plans, elicit feedback, and make any necessary changes.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Be creative!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Don’t be limited by what is on the worksheet, add new ideas.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Prepare to share your ideas. (time permitting)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20</a:t>
            </a:fld>
            <a:endParaRPr lang="en-US"/>
          </a:p>
        </p:txBody>
      </p:sp>
    </p:spTree>
    <p:extLst>
      <p:ext uri="{BB962C8B-B14F-4D97-AF65-F5344CB8AC3E}">
        <p14:creationId xmlns:p14="http://schemas.microsoft.com/office/powerpoint/2010/main" val="218279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Why is Year Round Stewardship important?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Stewardship is what we do with all that God has given us,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all the time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Not the “annual beg-a-thon”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Takes stewardship out of the "annual occurrence" category and places it where it should be - right in front of us, all year round.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Strengthens and supports members of the congregation in their knowledge and understanding of their roles as God’s stewards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Develop and strengthen stewardship theology in the parish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Changes the culture by changing the conversation in non-threatening ways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Who should be involved with Stewardship? (Wait for responses) Clergy &amp; Lay Leadership, Adults, Youth, Children…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EVERYONE!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a:t>
            </a:fld>
            <a:endParaRPr lang="en-US"/>
          </a:p>
        </p:txBody>
      </p:sp>
    </p:spTree>
    <p:extLst>
      <p:ext uri="{BB962C8B-B14F-4D97-AF65-F5344CB8AC3E}">
        <p14:creationId xmlns:p14="http://schemas.microsoft.com/office/powerpoint/2010/main" val="372763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Activity –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Time to put the rubber to the road and get to work!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Work in teams of at least 2 people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Senior Wardens – Assign each month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Complete your assigned month’s worksheet with a plan for each of the five areas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As a leadership body - Review each month’s plans, elicit feedback, and make any necessary changes.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Be creative!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Don’t be limited by what is on the worksheet, add new ideas.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Prepare to share your ideas. (time permitting)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21</a:t>
            </a:fld>
            <a:endParaRPr lang="en-US"/>
          </a:p>
        </p:txBody>
      </p:sp>
    </p:spTree>
    <p:extLst>
      <p:ext uri="{BB962C8B-B14F-4D97-AF65-F5344CB8AC3E}">
        <p14:creationId xmlns:p14="http://schemas.microsoft.com/office/powerpoint/2010/main" val="25032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Any final thoughts or questions?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Year Round stewardship doesn’t have to be hard or complicated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We are here to help you.</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22</a:t>
            </a:fld>
            <a:endParaRPr lang="en-US"/>
          </a:p>
        </p:txBody>
      </p:sp>
    </p:spTree>
    <p:extLst>
      <p:ext uri="{BB962C8B-B14F-4D97-AF65-F5344CB8AC3E}">
        <p14:creationId xmlns:p14="http://schemas.microsoft.com/office/powerpoint/2010/main" val="185823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23</a:t>
            </a:fld>
            <a:endParaRPr lang="en-US"/>
          </a:p>
        </p:txBody>
      </p:sp>
    </p:spTree>
    <p:extLst>
      <p:ext uri="{BB962C8B-B14F-4D97-AF65-F5344CB8AC3E}">
        <p14:creationId xmlns:p14="http://schemas.microsoft.com/office/powerpoint/2010/main" val="200928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Who should be involved with Stewardship? (Wait for responses) Clergy &amp; Lay Leadership, Adults, Youth, Children…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EVERYONE!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3</a:t>
            </a:fld>
            <a:endParaRPr lang="en-US"/>
          </a:p>
        </p:txBody>
      </p:sp>
    </p:spTree>
    <p:extLst>
      <p:ext uri="{BB962C8B-B14F-4D97-AF65-F5344CB8AC3E}">
        <p14:creationId xmlns:p14="http://schemas.microsoft.com/office/powerpoint/2010/main" val="342036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Let’s start with the hardest group –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Clergy and Leadership</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When leadership doesn't lead, the group depending on leadership doesn't make progress. This is an essential truth for us as we encourage generosity for the purpose of doing God's work in the world.  So how do we – as clergy and lay leadership – lead in regards to stewardship?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4</a:t>
            </a:fld>
            <a:endParaRPr lang="en-US"/>
          </a:p>
        </p:txBody>
      </p:sp>
    </p:spTree>
    <p:extLst>
      <p:ext uri="{BB962C8B-B14F-4D97-AF65-F5344CB8AC3E}">
        <p14:creationId xmlns:p14="http://schemas.microsoft.com/office/powerpoint/2010/main" val="132271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Preach it, Preacher!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Clergy, incorporate stewardship into your sermons all year – not just in the weeks preceding your annual campaign. Avoiding talking about the spiritual practice of stewardship from the pulpit is doing a disservice to God and the congregation. Sometimes the lectionary lends itself to an entire sermon on stewardship –in which case, don’t avoid it! – but even if your entire sermon isn’t on stewardship, most Sundays at least a few lines about stewardship are easy to work in.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Vestry Stewardship Statement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As leaders, how can you ask the congregation to do something that you haven’t even really spent much time considering?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vestry stewardship statement is developed during a workshop with the help of a facilitator. (Consultants from the Commission on Stewardship are available.) With Bible study and some serious discernment, we develop a comprehensive 3-part statement that everyone has to agree on: We Believe…, We Commit…, We Invite… Then you frame it, put it on the wall, and publish it.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Example: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believe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God is the source of all gifts, spiritual and material. Our faithful response, in gratitude, is to be givers and creators our­selves. While we strive to be good stewards of all God's gifts to us, we believe that the way we use our money reflects the state of our spiritual lives.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commit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to follow Christ in community. In prayerful witness to our faith, each of us is already tithing or is committed to working towards</a:t>
            </a:r>
            <a:r>
              <a:rPr lang="en-US"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tithe.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Our experience is that joyful giving results in spiritual growth.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invite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the parish to join us in this commitment to deepening our faith.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Developing a vestry stewardship statement not only facilitates the members of your vestry getting clear about what they believe as individuals and as a leadership body, but it also gives the vestry a vehicle to offer public reflection about how each person experiences God in the midst of financial decision making.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Monthly Article in Newsletter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Doesn’t have to be “heavy”. Stewardship, the word, comes from the Old English term sty-ward and reflects the practice of appointing reliable workers to be wardens of the pig sty; thus, sty-wards.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“From The Pig’s Sty”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Sunday Bulletin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Financial Updates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Quotes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Cartoons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Thank You Notes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Most underutilized tool we have.  We underestimate the power of a thank you note.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Vestry thank you notes – one (or more) per month to a parishioner acknowledging their service.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Once per month from team leaders.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Clergy – list of every person involved in ministry, write 4-8/</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mo</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check them off the list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Saying Thank You is being a good steward of one of your most valuable resources</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5</a:t>
            </a:fld>
            <a:endParaRPr lang="en-US"/>
          </a:p>
        </p:txBody>
      </p:sp>
    </p:spTree>
    <p:extLst>
      <p:ext uri="{BB962C8B-B14F-4D97-AF65-F5344CB8AC3E}">
        <p14:creationId xmlns:p14="http://schemas.microsoft.com/office/powerpoint/2010/main" val="282269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Preach it, Preacher!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Clergy, incorporate stewardship into your sermons all year – not just in the weeks preceding your annual campaign. Avoiding talking about the spiritual practice of stewardship from the pulpit is doing a disservice to God and the congregation. Sometimes the lectionary lends itself to an entire sermon on stewardship –in which case, don’t avoid it! – but even if your entire sermon isn’t on stewardship, most Sundays at least a few lines about stewardship are easy to work in.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Vestry Stewardship Statement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As leaders, how can you ask the congregation to do something that you haven’t even really spent much time considering?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vestry stewardship statement is developed during a workshop with the help of a facilitator. (Consultants from the Commission on Stewardship are available.) With Bible study and some serious discernment, we develop a comprehensive 3-part statement that everyone has to agree on: We Believe…, We Commit…, We Invite… Then you frame it, put it on the wall, and publish it.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Example: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believe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God is the source of all gifts, spiritual and material. Our faithful response, in gratitude, is to be givers and creators our­selves. While we strive to be good stewards of all God's gifts to us, we believe that the way we use our money reflects the state of our spiritual lives.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commit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to follow Christ in community. In prayerful witness to our faith, each of us is already tithing or is committed to increasing his or her personal giving to reach or exceed the tithe.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Our experience is that joyful giving results in spiritual growth.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We invite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the parish to join us in this commitment to deepening our faith.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Developing a vestry stewardship statement not only facilitates the members of your vestry getting clear about what they believe as individuals and as a leadership body, but it also gives the vestry a vehicle to offer public reflection about how each person experiences God in the midst of financial decision making.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Monthly Article in Newsletter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Doesn’t have to be “heavy”. Stewardship, the word, comes from the Old English term sty-ward and reflects the practice of appointing reliable workers to be wardens of the pig sty; thus, sty-wards. </a:t>
            </a: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“From The Pig’s Sty”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Sunday Bulletin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Financial Updates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Quotes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Cartoons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Thank You Notes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Most underutilized tool we have.  We underestimate the power of a thank you note.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Vestry thank you notes – one (or more) per month to a parishioner acknowledging their service.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Once per month from team leaders.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Clergy – list of every person involved in ministry, write 4-8/</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mo</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check them off the list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Saying Thank You is being a good steward of one of your most valuable resources</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6</a:t>
            </a:fld>
            <a:endParaRPr lang="en-US"/>
          </a:p>
        </p:txBody>
      </p:sp>
    </p:spTree>
    <p:extLst>
      <p:ext uri="{BB962C8B-B14F-4D97-AF65-F5344CB8AC3E}">
        <p14:creationId xmlns:p14="http://schemas.microsoft.com/office/powerpoint/2010/main" val="187935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We did the hardest group; now let us look at the easiest group –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Children</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7</a:t>
            </a:fld>
            <a:endParaRPr lang="en-US"/>
          </a:p>
        </p:txBody>
      </p:sp>
    </p:spTree>
    <p:extLst>
      <p:ext uri="{BB962C8B-B14F-4D97-AF65-F5344CB8AC3E}">
        <p14:creationId xmlns:p14="http://schemas.microsoft.com/office/powerpoint/2010/main" val="304190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Children’s offering envelopes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Can buy 100 online for $3.99 or make your own.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Always include time and talent with money.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Make available in Sunday school classes and narthex – keeps stewardship in daily conversation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8</a:t>
            </a:fld>
            <a:endParaRPr lang="en-US"/>
          </a:p>
        </p:txBody>
      </p:sp>
    </p:spTree>
    <p:extLst>
      <p:ext uri="{BB962C8B-B14F-4D97-AF65-F5344CB8AC3E}">
        <p14:creationId xmlns:p14="http://schemas.microsoft.com/office/powerpoint/2010/main" val="178223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Candy Tithe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Candy is as close to currency as you can get in children.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Have children bring 10% of their Halloween candy to the altar the Sunday following Halloween and donate it to homeless shelter or other organization.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Story of Libby – wined and complained for weeks before Halloween about the candy tithe.  Halloween night mom helped her separate out 10% of the candy.  “Wait?  That’s it?  Really?!  Oh, that’s not enough.”  Voluntarily gave more than her tithe.  Tangible, lifelong lesson about tithing.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9</a:t>
            </a:fld>
            <a:endParaRPr lang="en-US"/>
          </a:p>
        </p:txBody>
      </p:sp>
    </p:spTree>
    <p:extLst>
      <p:ext uri="{BB962C8B-B14F-4D97-AF65-F5344CB8AC3E}">
        <p14:creationId xmlns:p14="http://schemas.microsoft.com/office/powerpoint/2010/main" val="204410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 y="0"/>
            <a:ext cx="1219199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8" name="Round Single Corner Rectangle 7"/>
          <p:cNvSpPr/>
          <p:nvPr/>
        </p:nvSpPr>
        <p:spPr bwMode="ltGray">
          <a:xfrm rot="10800000" flipH="1" flipV="1">
            <a:off x="6928564" y="228598"/>
            <a:ext cx="5036365"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0" y="5"/>
            <a:ext cx="6928560"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0" name="Rectangle 9"/>
          <p:cNvSpPr/>
          <p:nvPr/>
        </p:nvSpPr>
        <p:spPr>
          <a:xfrm>
            <a:off x="1" y="6172200"/>
            <a:ext cx="12192127"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Title 1"/>
          <p:cNvSpPr>
            <a:spLocks noGrp="1"/>
          </p:cNvSpPr>
          <p:nvPr>
            <p:ph type="ctrTitle"/>
          </p:nvPr>
        </p:nvSpPr>
        <p:spPr>
          <a:xfrm>
            <a:off x="608173" y="1703718"/>
            <a:ext cx="5792708" cy="3733800"/>
          </a:xfrm>
        </p:spPr>
        <p:txBody>
          <a:bodyPr>
            <a:normAutofit/>
          </a:bodyPr>
          <a:lstStyle>
            <a:lvl1pPr>
              <a:lnSpc>
                <a:spcPct val="80000"/>
              </a:lnSpc>
              <a:defRPr sz="4501">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7086861" y="3429000"/>
            <a:ext cx="4573191" cy="1905000"/>
          </a:xfrm>
        </p:spPr>
        <p:txBody>
          <a:bodyPr anchor="b"/>
          <a:lstStyle>
            <a:lvl1pPr marL="0" indent="0" algn="l">
              <a:spcBef>
                <a:spcPts val="0"/>
              </a:spcBef>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1"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8" name="Rectangle 17"/>
          <p:cNvSpPr/>
          <p:nvPr/>
        </p:nvSpPr>
        <p:spPr>
          <a:xfrm>
            <a:off x="7467957" y="5"/>
            <a:ext cx="4724043"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7885205" y="234351"/>
            <a:ext cx="3774847" cy="4642450"/>
          </a:xfrm>
        </p:spPr>
        <p:txBody>
          <a:bodyPr vert="horz" lIns="91440" tIns="45720" rIns="91440" bIns="45720" rtlCol="0" anchor="b">
            <a:normAutofit/>
          </a:bodyPr>
          <a:lstStyle>
            <a:lvl1pPr>
              <a:defRPr sz="3301">
                <a:solidFill>
                  <a:schemeClr val="bg1"/>
                </a:solidFill>
                <a:effectLst>
                  <a:outerShdw blurRad="88900" algn="ctr" rotWithShape="0">
                    <a:prstClr val="black">
                      <a:alpha val="35000"/>
                    </a:prstClr>
                  </a:outerShdw>
                </a:effectLst>
              </a:defRPr>
            </a:lvl1pPr>
          </a:lstStyle>
          <a:p>
            <a:pPr lvl="0">
              <a:lnSpc>
                <a:spcPct val="80000"/>
              </a:lnSpc>
            </a:pPr>
            <a:r>
              <a:rPr lang="en-US" smtClean="0"/>
              <a:t>Click to edit Master title style</a:t>
            </a:r>
            <a:endParaRPr/>
          </a:p>
        </p:txBody>
      </p:sp>
      <p:sp>
        <p:nvSpPr>
          <p:cNvPr id="4" name="Text Placeholder 3"/>
          <p:cNvSpPr>
            <a:spLocks noGrp="1"/>
          </p:cNvSpPr>
          <p:nvPr>
            <p:ph type="body" sz="half" idx="2"/>
          </p:nvPr>
        </p:nvSpPr>
        <p:spPr>
          <a:xfrm>
            <a:off x="7874987" y="5029200"/>
            <a:ext cx="3783571" cy="914400"/>
          </a:xfrm>
        </p:spPr>
        <p:txBody>
          <a:bodyPr>
            <a:normAutofit/>
          </a:bodyPr>
          <a:lstStyle>
            <a:lvl1pPr marL="0" indent="0">
              <a:spcBef>
                <a:spcPts val="0"/>
              </a:spcBef>
              <a:buNone/>
              <a:defRPr sz="1500">
                <a:solidFill>
                  <a:schemeClr val="accent1">
                    <a:lumMod val="20000"/>
                    <a:lumOff val="80000"/>
                  </a:schemeClr>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
        <p:nvSpPr>
          <p:cNvPr id="20" name="Rectangle 19"/>
          <p:cNvSpPr/>
          <p:nvPr/>
        </p:nvSpPr>
        <p:spPr>
          <a:xfrm>
            <a:off x="1"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5" name="Date Placeholder 4"/>
          <p:cNvSpPr>
            <a:spLocks noGrp="1"/>
          </p:cNvSpPr>
          <p:nvPr>
            <p:ph type="dt" sz="half" idx="10"/>
          </p:nvPr>
        </p:nvSpPr>
        <p:spPr/>
        <p:txBody>
          <a:bodyPr/>
          <a:lstStyle/>
          <a:p>
            <a:fld id="{749F4917-CE56-4645-8050-1555FA0B180B}" type="datetimeFigureOut">
              <a:rPr lang="en-US"/>
              <a:pPr/>
              <a:t>6/20/2017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74" y="234353"/>
            <a:ext cx="7240884"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3" name="Picture Placeholder 2"/>
          <p:cNvSpPr>
            <a:spLocks noGrp="1"/>
          </p:cNvSpPr>
          <p:nvPr>
            <p:ph type="pic" idx="1"/>
          </p:nvPr>
        </p:nvSpPr>
        <p:spPr>
          <a:xfrm flipH="1">
            <a:off x="457318" y="465285"/>
            <a:ext cx="6781981" cy="5249717"/>
          </a:xfrm>
          <a:prstGeom prst="round1Rect">
            <a:avLst>
              <a:gd name="adj" fmla="val 4287"/>
            </a:avLst>
          </a:prstGeom>
          <a:solidFill>
            <a:schemeClr val="bg2"/>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028974">
              <a:defRPr/>
            </a:lvl6pPr>
            <a:lvl7pPr marL="1200470">
              <a:defRPr/>
            </a:lvl7pPr>
            <a:lvl8pPr marL="1371966">
              <a:defRPr baseline="0"/>
            </a:lvl8pPr>
            <a:lvl9pPr marL="1543461">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4151" y="582615"/>
            <a:ext cx="8185693" cy="55895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8504" y="582615"/>
            <a:ext cx="1951545" cy="5589587"/>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1"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2" name="Rectangle 11"/>
          <p:cNvSpPr/>
          <p:nvPr/>
        </p:nvSpPr>
        <p:spPr>
          <a:xfrm>
            <a:off x="1" y="5"/>
            <a:ext cx="5181361"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3" name="Rectangle 12"/>
          <p:cNvSpPr/>
          <p:nvPr/>
        </p:nvSpPr>
        <p:spPr>
          <a:xfrm>
            <a:off x="1"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Title 1"/>
          <p:cNvSpPr>
            <a:spLocks noGrp="1"/>
          </p:cNvSpPr>
          <p:nvPr>
            <p:ph type="ctrTitle"/>
          </p:nvPr>
        </p:nvSpPr>
        <p:spPr>
          <a:xfrm>
            <a:off x="608172" y="914400"/>
            <a:ext cx="4192091" cy="3886200"/>
          </a:xfrm>
        </p:spPr>
        <p:txBody>
          <a:bodyPr>
            <a:normAutofit/>
          </a:bodyPr>
          <a:lstStyle>
            <a:lvl1pPr>
              <a:lnSpc>
                <a:spcPct val="80000"/>
              </a:lnSpc>
              <a:defRPr sz="4501">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97955" y="4953002"/>
            <a:ext cx="4202308" cy="990599"/>
          </a:xfrm>
        </p:spPr>
        <p:txBody>
          <a:bodyPr anchor="t">
            <a:normAutofit/>
          </a:bodyPr>
          <a:lstStyle>
            <a:lvl1pPr marL="0" indent="0" algn="l">
              <a:spcBef>
                <a:spcPts val="0"/>
              </a:spcBef>
              <a:buNone/>
              <a:defRPr sz="1500">
                <a:solidFill>
                  <a:schemeClr val="accent1">
                    <a:lumMod val="20000"/>
                    <a:lumOff val="80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1363" y="228600"/>
            <a:ext cx="6783567" cy="5715000"/>
          </a:xfrm>
          <a:prstGeom prst="round1Rect">
            <a:avLst>
              <a:gd name="adj" fmla="val 5636"/>
            </a:avLst>
          </a:prstGeom>
          <a:solidFill>
            <a:schemeClr val="bg2"/>
          </a:solidFill>
        </p:spPr>
        <p:txBody>
          <a:bodyPr tIns="91440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 y="2876"/>
            <a:ext cx="12192127"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7453085" y="0"/>
            <a:ext cx="4738915"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0" name="Round Single Corner Rectangle 9"/>
          <p:cNvSpPr/>
          <p:nvPr/>
        </p:nvSpPr>
        <p:spPr bwMode="ltGray">
          <a:xfrm rot="10800000" flipV="1">
            <a:off x="220031" y="234353"/>
            <a:ext cx="7239295"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1" name="Rectangle 10"/>
          <p:cNvSpPr/>
          <p:nvPr/>
        </p:nvSpPr>
        <p:spPr>
          <a:xfrm>
            <a:off x="1" y="6477000"/>
            <a:ext cx="12192127"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1294151" y="685800"/>
            <a:ext cx="5640269" cy="4191000"/>
          </a:xfrm>
        </p:spPr>
        <p:txBody>
          <a:bodyPr anchor="b">
            <a:noAutofit/>
          </a:bodyPr>
          <a:lstStyle>
            <a:lvl1pPr algn="l">
              <a:defRPr sz="4051" b="0" cap="none" baseline="0"/>
            </a:lvl1pPr>
          </a:lstStyle>
          <a:p>
            <a:r>
              <a:rPr lang="en-US" smtClean="0"/>
              <a:t>Click to edit Master title style</a:t>
            </a:r>
            <a:endParaRPr/>
          </a:p>
        </p:txBody>
      </p:sp>
      <p:sp>
        <p:nvSpPr>
          <p:cNvPr id="3" name="Text Placeholder 2"/>
          <p:cNvSpPr>
            <a:spLocks noGrp="1"/>
          </p:cNvSpPr>
          <p:nvPr>
            <p:ph type="body" idx="1"/>
          </p:nvPr>
        </p:nvSpPr>
        <p:spPr>
          <a:xfrm>
            <a:off x="1294150" y="5029200"/>
            <a:ext cx="5640269" cy="914400"/>
          </a:xfrm>
        </p:spPr>
        <p:txBody>
          <a:bodyPr anchor="t">
            <a:normAutofit/>
          </a:bodyPr>
          <a:lstStyle>
            <a:lvl1pPr marL="0" indent="0">
              <a:spcBef>
                <a:spcPts val="0"/>
              </a:spcBef>
              <a:buNone/>
              <a:defRPr sz="150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6/20/2017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51" y="1981200"/>
            <a:ext cx="4649412" cy="4191000"/>
          </a:xfrm>
        </p:spPr>
        <p:txBody>
          <a:bodyPr>
            <a:normAutofit/>
          </a:bodyPr>
          <a:lstStyle>
            <a:lvl1pPr>
              <a:defRPr sz="1800"/>
            </a:lvl1pPr>
            <a:lvl2pPr>
              <a:defRPr sz="1500"/>
            </a:lvl2pPr>
            <a:lvl3pPr>
              <a:defRPr sz="1350"/>
            </a:lvl3pPr>
            <a:lvl4pPr>
              <a:defRPr sz="1200"/>
            </a:lvl4pPr>
            <a:lvl5pPr>
              <a:defRPr sz="1200"/>
            </a:lvl5pPr>
            <a:lvl6pPr marL="1028974">
              <a:defRPr sz="1200"/>
            </a:lvl6pPr>
            <a:lvl7pPr marL="1200470">
              <a:defRPr sz="1200"/>
            </a:lvl7pPr>
            <a:lvl8pPr marL="1371966">
              <a:defRPr sz="1200"/>
            </a:lvl8pPr>
            <a:lvl9pPr marL="1543461">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39" y="1981200"/>
            <a:ext cx="4649413" cy="4191000"/>
          </a:xfrm>
        </p:spPr>
        <p:txBody>
          <a:bodyPr>
            <a:normAutofit/>
          </a:bodyPr>
          <a:lstStyle>
            <a:lvl1pPr>
              <a:defRPr sz="1800"/>
            </a:lvl1pPr>
            <a:lvl2pPr>
              <a:defRPr sz="1500"/>
            </a:lvl2pPr>
            <a:lvl3pPr>
              <a:defRPr sz="1350"/>
            </a:lvl3pPr>
            <a:lvl4pPr>
              <a:defRPr sz="1200"/>
            </a:lvl4pPr>
            <a:lvl5pPr marL="857479">
              <a:defRPr sz="1200"/>
            </a:lvl5pPr>
            <a:lvl6pPr marL="1028974">
              <a:defRPr sz="1200"/>
            </a:lvl6pPr>
            <a:lvl7pPr marL="1200470">
              <a:defRPr sz="1200"/>
            </a:lvl7pPr>
            <a:lvl8pPr marL="1371966">
              <a:defRPr sz="1200"/>
            </a:lvl8pPr>
            <a:lvl9pPr marL="1543461">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6/20/2017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2" y="1981200"/>
            <a:ext cx="4646361" cy="762000"/>
          </a:xfrm>
        </p:spPr>
        <p:txBody>
          <a:bodyPr anchor="ctr">
            <a:norm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4" name="Content Placeholder 3"/>
          <p:cNvSpPr>
            <a:spLocks noGrp="1"/>
          </p:cNvSpPr>
          <p:nvPr>
            <p:ph sz="half" idx="2"/>
          </p:nvPr>
        </p:nvSpPr>
        <p:spPr>
          <a:xfrm>
            <a:off x="1294152" y="2819400"/>
            <a:ext cx="4646361" cy="3352800"/>
          </a:xfrm>
        </p:spPr>
        <p:txBody>
          <a:bodyPr/>
          <a:lstStyle>
            <a:lvl1pPr>
              <a:defRPr sz="1800"/>
            </a:lvl1pPr>
            <a:lvl2pPr>
              <a:defRPr sz="1500"/>
            </a:lvl2pPr>
            <a:lvl3pPr>
              <a:defRPr sz="1350"/>
            </a:lvl3pPr>
            <a:lvl4pPr>
              <a:defRPr sz="1200"/>
            </a:lvl4pPr>
            <a:lvl5pPr>
              <a:defRPr sz="1200"/>
            </a:lvl5pPr>
            <a:lvl6pPr marL="1028974">
              <a:defRPr sz="1200"/>
            </a:lvl6pPr>
            <a:lvl7pPr marL="1200470">
              <a:defRPr sz="1200"/>
            </a:lvl7pPr>
            <a:lvl8pPr marL="1371966">
              <a:defRPr sz="1200" baseline="0"/>
            </a:lvl8pPr>
            <a:lvl9pPr marL="1543461">
              <a:defRPr sz="12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92" y="1981200"/>
            <a:ext cx="4646361" cy="762000"/>
          </a:xfrm>
        </p:spPr>
        <p:txBody>
          <a:bodyPr anchor="ctr">
            <a:norm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251492" y="2819400"/>
            <a:ext cx="4646361" cy="3352800"/>
          </a:xfrm>
        </p:spPr>
        <p:txBody>
          <a:bodyPr/>
          <a:lstStyle>
            <a:lvl1pPr>
              <a:defRPr sz="1800"/>
            </a:lvl1pPr>
            <a:lvl2pPr>
              <a:defRPr sz="1500"/>
            </a:lvl2pPr>
            <a:lvl3pPr>
              <a:defRPr sz="1350"/>
            </a:lvl3pPr>
            <a:lvl4pPr>
              <a:defRPr sz="1200"/>
            </a:lvl4pPr>
            <a:lvl5pPr marL="857479">
              <a:defRPr sz="1200"/>
            </a:lvl5pPr>
            <a:lvl6pPr marL="1028974">
              <a:defRPr sz="1200"/>
            </a:lvl6pPr>
            <a:lvl7pPr marL="1200470">
              <a:defRPr sz="1200"/>
            </a:lvl7pPr>
            <a:lvl8pPr marL="1371966">
              <a:defRPr sz="1200"/>
            </a:lvl8pPr>
            <a:lvl9pPr marL="1543461">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6/20/2017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6/20/2017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6/20/2017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3"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0" name="Round Single Corner Rectangle 9"/>
          <p:cNvSpPr/>
          <p:nvPr/>
        </p:nvSpPr>
        <p:spPr bwMode="ltGray">
          <a:xfrm rot="10800000" flipH="1" flipV="1">
            <a:off x="4724045" y="234353"/>
            <a:ext cx="7239423"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1" name="Rectangle 10"/>
          <p:cNvSpPr/>
          <p:nvPr/>
        </p:nvSpPr>
        <p:spPr>
          <a:xfrm>
            <a:off x="1" y="1"/>
            <a:ext cx="472404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592353" y="234351"/>
            <a:ext cx="3774847" cy="4642450"/>
          </a:xfrm>
        </p:spPr>
        <p:txBody>
          <a:bodyPr anchor="b">
            <a:normAutofit/>
          </a:bodyPr>
          <a:lstStyle>
            <a:lvl1pPr algn="l">
              <a:defRPr sz="3301" b="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4" name="Text Placeholder 3"/>
          <p:cNvSpPr>
            <a:spLocks noGrp="1"/>
          </p:cNvSpPr>
          <p:nvPr>
            <p:ph type="body" sz="half" idx="2"/>
          </p:nvPr>
        </p:nvSpPr>
        <p:spPr>
          <a:xfrm>
            <a:off x="582135" y="5029201"/>
            <a:ext cx="3783571" cy="914401"/>
          </a:xfrm>
        </p:spPr>
        <p:txBody>
          <a:bodyPr>
            <a:normAutofit/>
          </a:bodyPr>
          <a:lstStyle>
            <a:lvl1pPr marL="0" indent="0">
              <a:spcBef>
                <a:spcPts val="0"/>
              </a:spcBef>
              <a:buNone/>
              <a:defRPr sz="1500">
                <a:solidFill>
                  <a:schemeClr val="accent1">
                    <a:lumMod val="20000"/>
                    <a:lumOff val="80000"/>
                  </a:schemeClr>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6/20/2017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6428" y="465285"/>
            <a:ext cx="6788381" cy="5249716"/>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1" y="6477000"/>
            <a:ext cx="11963468"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9" name="Rectangle 8"/>
          <p:cNvSpPr/>
          <p:nvPr/>
        </p:nvSpPr>
        <p:spPr>
          <a:xfrm>
            <a:off x="11963469" y="6477000"/>
            <a:ext cx="228532"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7" name="Rectangle 6"/>
          <p:cNvSpPr/>
          <p:nvPr/>
        </p:nvSpPr>
        <p:spPr>
          <a:xfrm>
            <a:off x="1" y="0"/>
            <a:ext cx="12192000"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10" name="Round Single Corner Rectangle 9"/>
          <p:cNvSpPr/>
          <p:nvPr/>
        </p:nvSpPr>
        <p:spPr>
          <a:xfrm>
            <a:off x="1" y="228600"/>
            <a:ext cx="11964993"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1294150" y="563562"/>
            <a:ext cx="9603701" cy="1189038"/>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4151" y="1981200"/>
            <a:ext cx="9603703"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916134" y="6248400"/>
            <a:ext cx="1091743" cy="152400"/>
          </a:xfrm>
          <a:prstGeom prst="rect">
            <a:avLst/>
          </a:prstGeom>
        </p:spPr>
        <p:txBody>
          <a:bodyPr vert="horz" lIns="91440" tIns="45720" rIns="91440" bIns="45720" rtlCol="0" anchor="ctr"/>
          <a:lstStyle>
            <a:lvl1pPr algn="r">
              <a:defRPr sz="675">
                <a:solidFill>
                  <a:schemeClr val="tx1"/>
                </a:solidFill>
              </a:defRPr>
            </a:lvl1pPr>
          </a:lstStyle>
          <a:p>
            <a:fld id="{8E36636D-D922-432D-A958-524484B5923D}" type="datetimeFigureOut">
              <a:rPr lang="en-US"/>
              <a:pPr/>
              <a:t>6/20/2017</a:t>
            </a:fld>
            <a:endParaRPr/>
          </a:p>
        </p:txBody>
      </p:sp>
      <p:sp>
        <p:nvSpPr>
          <p:cNvPr id="5" name="Footer Placeholder 4"/>
          <p:cNvSpPr>
            <a:spLocks noGrp="1"/>
          </p:cNvSpPr>
          <p:nvPr>
            <p:ph type="ftr" sz="quarter" idx="3"/>
          </p:nvPr>
        </p:nvSpPr>
        <p:spPr>
          <a:xfrm>
            <a:off x="1294151" y="6248400"/>
            <a:ext cx="7469543" cy="152400"/>
          </a:xfrm>
          <a:prstGeom prst="rect">
            <a:avLst/>
          </a:prstGeom>
        </p:spPr>
        <p:txBody>
          <a:bodyPr vert="horz" lIns="91440" tIns="45720" rIns="91440" bIns="45720" rtlCol="0" anchor="ctr"/>
          <a:lstStyle>
            <a:lvl1pPr algn="l">
              <a:defRPr sz="675">
                <a:solidFill>
                  <a:schemeClr val="tx1"/>
                </a:solidFill>
              </a:defRPr>
            </a:lvl1pPr>
          </a:lstStyle>
          <a:p>
            <a:endParaRPr/>
          </a:p>
        </p:txBody>
      </p:sp>
      <p:sp>
        <p:nvSpPr>
          <p:cNvPr id="6" name="Slide Number Placeholder 5"/>
          <p:cNvSpPr>
            <a:spLocks noGrp="1"/>
          </p:cNvSpPr>
          <p:nvPr>
            <p:ph type="sldNum" sz="quarter" idx="4"/>
          </p:nvPr>
        </p:nvSpPr>
        <p:spPr>
          <a:xfrm>
            <a:off x="10135652" y="6248400"/>
            <a:ext cx="762201" cy="152400"/>
          </a:xfrm>
          <a:prstGeom prst="rect">
            <a:avLst/>
          </a:prstGeom>
        </p:spPr>
        <p:txBody>
          <a:bodyPr vert="horz" lIns="91440" tIns="45720" rIns="91440" bIns="45720" rtlCol="0" anchor="ctr"/>
          <a:lstStyle>
            <a:lvl1pPr algn="r">
              <a:defRPr sz="675">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3001"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96" indent="-171496" algn="l" defTabSz="685983" rtl="0" eaLnBrk="1" latinLnBrk="0" hangingPunct="1">
        <a:lnSpc>
          <a:spcPct val="90000"/>
        </a:lnSpc>
        <a:spcBef>
          <a:spcPts val="1350"/>
        </a:spcBef>
        <a:buSzPct val="90000"/>
        <a:buFont typeface="Arial" pitchFamily="34" charset="0"/>
        <a:buChar char="•"/>
        <a:defRPr sz="1800" kern="1200">
          <a:solidFill>
            <a:schemeClr val="tx1"/>
          </a:solidFill>
          <a:latin typeface="+mn-lt"/>
          <a:ea typeface="+mn-ea"/>
          <a:cs typeface="+mn-cs"/>
        </a:defRPr>
      </a:lvl1pPr>
      <a:lvl2pPr marL="342991" indent="-171496" algn="l" defTabSz="685983" rtl="0" eaLnBrk="1" latinLnBrk="0" hangingPunct="1">
        <a:lnSpc>
          <a:spcPct val="90000"/>
        </a:lnSpc>
        <a:spcBef>
          <a:spcPts val="450"/>
        </a:spcBef>
        <a:buSzPct val="90000"/>
        <a:buFont typeface="Arial" pitchFamily="34" charset="0"/>
        <a:buChar char="•"/>
        <a:defRPr sz="1500" kern="1200">
          <a:solidFill>
            <a:schemeClr val="tx1"/>
          </a:solidFill>
          <a:latin typeface="+mn-lt"/>
          <a:ea typeface="+mn-ea"/>
          <a:cs typeface="+mn-cs"/>
        </a:defRPr>
      </a:lvl2pPr>
      <a:lvl3pPr marL="514487" indent="-171496" algn="l" defTabSz="685983" rtl="0" eaLnBrk="1" latinLnBrk="0" hangingPunct="1">
        <a:lnSpc>
          <a:spcPct val="90000"/>
        </a:lnSpc>
        <a:spcBef>
          <a:spcPts val="450"/>
        </a:spcBef>
        <a:buSzPct val="90000"/>
        <a:buFont typeface="Arial" pitchFamily="34" charset="0"/>
        <a:buChar char="•"/>
        <a:defRPr sz="1350" kern="1200">
          <a:solidFill>
            <a:schemeClr val="tx1"/>
          </a:solidFill>
          <a:latin typeface="+mn-lt"/>
          <a:ea typeface="+mn-ea"/>
          <a:cs typeface="+mn-cs"/>
        </a:defRPr>
      </a:lvl3pPr>
      <a:lvl4pPr marL="685983"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4pPr>
      <a:lvl5pPr marL="857479"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5pPr>
      <a:lvl6pPr marL="1028974"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6pPr>
      <a:lvl7pPr marL="1200470"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7pPr>
      <a:lvl8pPr marL="1371966"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8pPr>
      <a:lvl9pPr marL="1543461"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tiff"/><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42560"/>
            <a:ext cx="4590799" cy="2915409"/>
          </a:xfrm>
        </p:spPr>
        <p:txBody>
          <a:bodyPr>
            <a:normAutofit/>
          </a:bodyPr>
          <a:lstStyle/>
          <a:p>
            <a:r>
              <a:rPr lang="en-US" sz="6500" dirty="0" smtClean="0"/>
              <a:t>Year Round Stewardship</a:t>
            </a:r>
            <a:endParaRPr lang="en-US" sz="6500" dirty="0"/>
          </a:p>
        </p:txBody>
      </p:sp>
      <p:pic>
        <p:nvPicPr>
          <p:cNvPr id="5" name="Picture Placeholder 4" descr="Bottom half of woman in jeans with gardening gloves and rake standing next to metal bucket filled with leaves"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5410023" y="978806"/>
            <a:ext cx="5087675" cy="4287367"/>
          </a:xfrm>
        </p:spPr>
      </p:pic>
    </p:spTree>
    <p:extLst>
      <p:ext uri="{BB962C8B-B14F-4D97-AF65-F5344CB8AC3E}">
        <p14:creationId xmlns:p14="http://schemas.microsoft.com/office/powerpoint/2010/main" val="19118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Youth</a:t>
            </a:r>
          </a:p>
        </p:txBody>
      </p:sp>
      <p:sp>
        <p:nvSpPr>
          <p:cNvPr id="3" name="Subtitle 2"/>
          <p:cNvSpPr>
            <a:spLocks noGrp="1"/>
          </p:cNvSpPr>
          <p:nvPr>
            <p:ph type="subTitle" idx="1"/>
          </p:nvPr>
        </p:nvSpPr>
        <p:spPr/>
        <p:txBody>
          <a:bodyPr>
            <a:noAutofit/>
          </a:bodyPr>
          <a:lstStyle/>
          <a:p>
            <a:r>
              <a:rPr lang="en-US" sz="2800" i="1" dirty="0"/>
              <a:t>Let no one despise you for your youth, but set the believers an example in speech, in conduct, in love, in faith, in purity. </a:t>
            </a:r>
          </a:p>
          <a:p>
            <a:endParaRPr lang="en-US" sz="2800" i="1" dirty="0"/>
          </a:p>
          <a:p>
            <a:r>
              <a:rPr lang="en-US" sz="2800" i="1" dirty="0"/>
              <a:t>1 Timothy 4:12</a:t>
            </a:r>
          </a:p>
        </p:txBody>
      </p:sp>
    </p:spTree>
    <p:extLst>
      <p:ext uri="{BB962C8B-B14F-4D97-AF65-F5344CB8AC3E}">
        <p14:creationId xmlns:p14="http://schemas.microsoft.com/office/powerpoint/2010/main" val="28271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62600" y="228244"/>
            <a:ext cx="6324600" cy="6334451"/>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9200"/>
            <a:ext cx="6524171"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80785" y="4495800"/>
            <a:ext cx="5867400" cy="1338828"/>
          </a:xfrm>
          <a:prstGeom prst="rect">
            <a:avLst/>
          </a:prstGeom>
          <a:noFill/>
        </p:spPr>
        <p:txBody>
          <a:bodyPr wrap="square" rtlCol="0">
            <a:spAutoFit/>
          </a:bodyPr>
          <a:lstStyle/>
          <a:p>
            <a:pPr>
              <a:lnSpc>
                <a:spcPct val="90000"/>
              </a:lnSpc>
            </a:pPr>
            <a:r>
              <a:rPr lang="en-US" sz="3000" b="1" dirty="0" smtClean="0">
                <a:solidFill>
                  <a:srgbClr val="E5005B"/>
                </a:solidFill>
                <a:latin typeface="proxima-nova"/>
              </a:rPr>
              <a:t>40 Days, 40 Acts of Generosity: </a:t>
            </a:r>
          </a:p>
          <a:p>
            <a:pPr>
              <a:lnSpc>
                <a:spcPct val="90000"/>
              </a:lnSpc>
            </a:pPr>
            <a:r>
              <a:rPr lang="en-US" sz="3000" dirty="0" smtClean="0">
                <a:solidFill>
                  <a:srgbClr val="E5005B"/>
                </a:solidFill>
                <a:latin typeface="proxima-nova"/>
              </a:rPr>
              <a:t>40 </a:t>
            </a:r>
            <a:r>
              <a:rPr lang="en-US" sz="3000" dirty="0">
                <a:solidFill>
                  <a:srgbClr val="E5005B"/>
                </a:solidFill>
                <a:latin typeface="proxima-nova"/>
              </a:rPr>
              <a:t>days of giving back, doing good and living generously</a:t>
            </a:r>
            <a:endParaRPr lang="en-US" sz="3000" dirty="0">
              <a:solidFill>
                <a:srgbClr val="E5005B"/>
              </a:solidFill>
            </a:endParaRPr>
          </a:p>
        </p:txBody>
      </p:sp>
    </p:spTree>
    <p:extLst>
      <p:ext uri="{BB962C8B-B14F-4D97-AF65-F5344CB8AC3E}">
        <p14:creationId xmlns:p14="http://schemas.microsoft.com/office/powerpoint/2010/main" val="851684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Everyone</a:t>
            </a:r>
          </a:p>
        </p:txBody>
      </p:sp>
      <p:sp>
        <p:nvSpPr>
          <p:cNvPr id="3" name="Subtitle 2"/>
          <p:cNvSpPr>
            <a:spLocks noGrp="1"/>
          </p:cNvSpPr>
          <p:nvPr>
            <p:ph type="subTitle" idx="1"/>
          </p:nvPr>
        </p:nvSpPr>
        <p:spPr>
          <a:xfrm>
            <a:off x="7086600" y="952500"/>
            <a:ext cx="4724400" cy="4610100"/>
          </a:xfrm>
        </p:spPr>
        <p:txBody>
          <a:bodyPr>
            <a:noAutofit/>
          </a:bodyPr>
          <a:lstStyle/>
          <a:p>
            <a:pPr>
              <a:spcAft>
                <a:spcPts val="1200"/>
              </a:spcAft>
            </a:pPr>
            <a:r>
              <a:rPr lang="en-US" sz="2400" i="1" dirty="0"/>
              <a:t>Now is our time to </a:t>
            </a:r>
            <a:r>
              <a:rPr lang="en-US" sz="2400" b="1" i="1" dirty="0"/>
              <a:t>go</a:t>
            </a:r>
            <a:r>
              <a:rPr lang="en-US" sz="2400" i="1" dirty="0"/>
              <a:t>.  To go into the world to share the good news of God and Jesus Christ.  To go into the world and help to be agents and instruments of God’s reconciliation.  To go into the world, let the world know that there is a God who loves us, a God who will not let us go, and that that love can set us all free. </a:t>
            </a:r>
          </a:p>
          <a:p>
            <a:pPr>
              <a:spcAft>
                <a:spcPts val="1200"/>
              </a:spcAft>
            </a:pPr>
            <a:r>
              <a:rPr lang="en-US" sz="2400" b="1" i="1" dirty="0"/>
              <a:t>This is the Jesus Movement</a:t>
            </a:r>
            <a:r>
              <a:rPr lang="en-US" sz="2400" i="1" dirty="0"/>
              <a:t>, and we are The Episcopal Church, the Episcopal branch of Jesus’ movement in this world. </a:t>
            </a:r>
          </a:p>
          <a:p>
            <a:r>
              <a:rPr lang="en-US" sz="2400" i="1" dirty="0"/>
              <a:t>- Presiding Bishop Michael Curry</a:t>
            </a:r>
          </a:p>
        </p:txBody>
      </p:sp>
    </p:spTree>
    <p:extLst>
      <p:ext uri="{BB962C8B-B14F-4D97-AF65-F5344CB8AC3E}">
        <p14:creationId xmlns:p14="http://schemas.microsoft.com/office/powerpoint/2010/main" val="111023459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0" y="685800"/>
            <a:ext cx="10135851" cy="1036638"/>
          </a:xfrm>
        </p:spPr>
        <p:txBody>
          <a:bodyPr anchor="t" anchorCtr="0">
            <a:normAutofit/>
          </a:bodyPr>
          <a:lstStyle/>
          <a:p>
            <a:r>
              <a:rPr lang="en-US" sz="4000" b="1" dirty="0" smtClean="0"/>
              <a:t>Make Stewardship An Everyday Word</a:t>
            </a:r>
            <a:endParaRPr lang="en-US" sz="4000" dirty="0"/>
          </a:p>
        </p:txBody>
      </p:sp>
      <p:sp>
        <p:nvSpPr>
          <p:cNvPr id="14" name="Content Placeholder 13"/>
          <p:cNvSpPr>
            <a:spLocks noGrp="1"/>
          </p:cNvSpPr>
          <p:nvPr>
            <p:ph idx="1"/>
          </p:nvPr>
        </p:nvSpPr>
        <p:spPr>
          <a:xfrm>
            <a:off x="838200" y="1676400"/>
            <a:ext cx="10744200" cy="4495800"/>
          </a:xfrm>
        </p:spPr>
        <p:txBody>
          <a:bodyPr>
            <a:noAutofit/>
          </a:bodyPr>
          <a:lstStyle/>
          <a:p>
            <a:pPr>
              <a:spcAft>
                <a:spcPts val="1200"/>
              </a:spcAft>
            </a:pPr>
            <a:r>
              <a:rPr lang="en-US" sz="3000" dirty="0"/>
              <a:t>Recycling – Thanks for </a:t>
            </a:r>
            <a:r>
              <a:rPr lang="en-US" sz="3000" dirty="0" smtClean="0"/>
              <a:t>practicing good stewardship!</a:t>
            </a:r>
            <a:endParaRPr lang="en-US" sz="3000" dirty="0"/>
          </a:p>
          <a:p>
            <a:pPr>
              <a:spcAft>
                <a:spcPts val="1200"/>
              </a:spcAft>
            </a:pPr>
            <a:r>
              <a:rPr lang="en-US" sz="3000" dirty="0"/>
              <a:t>Incorporate the term into meetings – Instead of “What should we spend our budget on?” try “How can we be the best stewards of these resources</a:t>
            </a:r>
            <a:r>
              <a:rPr lang="en-US" sz="3000" dirty="0" smtClean="0"/>
              <a:t>?” or when considering a purchase, “Is this practicing good stewardship?”</a:t>
            </a:r>
            <a:endParaRPr lang="en-US" sz="3000" dirty="0"/>
          </a:p>
          <a:p>
            <a:r>
              <a:rPr lang="en-US" sz="3000" dirty="0" smtClean="0"/>
              <a:t>Province I: “Turn the lights off, for God’s sake” – Because reducing energy use is an act of stewardship both of God’s good creation and of financial resources.</a:t>
            </a:r>
            <a:endParaRPr lang="en-US" sz="3000" dirty="0"/>
          </a:p>
        </p:txBody>
      </p:sp>
    </p:spTree>
    <p:extLst>
      <p:ext uri="{BB962C8B-B14F-4D97-AF65-F5344CB8AC3E}">
        <p14:creationId xmlns:p14="http://schemas.microsoft.com/office/powerpoint/2010/main" val="34742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500"/>
                                        <p:tgtEl>
                                          <p:spTgt spid="14">
                                            <p:txEl>
                                              <p:pRg st="1" end="1"/>
                                            </p:txEl>
                                          </p:spTgt>
                                        </p:tgtEl>
                                      </p:cBhvr>
                                    </p:animEffect>
                                    <p:anim calcmode="lin" valueType="num">
                                      <p:cBhvr>
                                        <p:cTn id="1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anim calcmode="lin" valueType="num">
                                      <p:cBhvr>
                                        <p:cTn id="2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90306" y="152400"/>
            <a:ext cx="7411388" cy="1189038"/>
          </a:xfrm>
        </p:spPr>
        <p:txBody>
          <a:bodyPr anchor="t" anchorCtr="0">
            <a:normAutofit/>
          </a:bodyPr>
          <a:lstStyle/>
          <a:p>
            <a:r>
              <a:rPr lang="en-US" b="1" dirty="0" smtClean="0"/>
              <a:t>FUN Events – Not Just Annual Campaign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6923" r="17308"/>
          <a:stretch/>
        </p:blipFill>
        <p:spPr>
          <a:xfrm>
            <a:off x="9677400" y="685800"/>
            <a:ext cx="2133600" cy="2869324"/>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5800"/>
            <a:ext cx="4828272" cy="3505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2819400"/>
            <a:ext cx="3392652" cy="25444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5176"/>
          <a:stretch/>
        </p:blipFill>
        <p:spPr>
          <a:xfrm>
            <a:off x="8534400" y="4114800"/>
            <a:ext cx="3331196" cy="2634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2069" t="8046"/>
          <a:stretch/>
        </p:blipFill>
        <p:spPr>
          <a:xfrm rot="5400000">
            <a:off x="5174129" y="1226671"/>
            <a:ext cx="2895600" cy="2271058"/>
          </a:xfrm>
          <a:prstGeom prst="rect">
            <a:avLst/>
          </a:prstGeom>
          <a:ln>
            <a:noFill/>
          </a:ln>
          <a:effectLst>
            <a:softEdge rad="112500"/>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0" y="3962400"/>
            <a:ext cx="3657600" cy="2743200"/>
          </a:xfrm>
          <a:prstGeom prst="ellipse">
            <a:avLst/>
          </a:prstGeom>
          <a:ln>
            <a:noFill/>
          </a:ln>
          <a:effectLst>
            <a:softEdge rad="112500"/>
          </a:effec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 y="4191000"/>
            <a:ext cx="3429000" cy="2571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75074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848600" cy="4800600"/>
          </a:xfrm>
        </p:spPr>
        <p:txBody>
          <a:bodyPr/>
          <a:lstStyle/>
          <a:p>
            <a:r>
              <a:rPr lang="en-US" sz="5400" dirty="0" smtClean="0"/>
              <a:t>Year Round </a:t>
            </a:r>
            <a:br>
              <a:rPr lang="en-US" sz="5400" dirty="0" smtClean="0"/>
            </a:br>
            <a:r>
              <a:rPr lang="en-US" sz="5400" dirty="0" smtClean="0"/>
              <a:t>Stewardship Calendar</a:t>
            </a:r>
            <a:endParaRPr lang="en-US" sz="5400" dirty="0"/>
          </a:p>
        </p:txBody>
      </p:sp>
      <p:sp>
        <p:nvSpPr>
          <p:cNvPr id="3" name="Text Placeholder 2"/>
          <p:cNvSpPr>
            <a:spLocks noGrp="1"/>
          </p:cNvSpPr>
          <p:nvPr>
            <p:ph type="body" idx="1"/>
          </p:nvPr>
        </p:nvSpPr>
        <p:spPr>
          <a:xfrm>
            <a:off x="1294150" y="5562600"/>
            <a:ext cx="5640269" cy="381000"/>
          </a:xfrm>
        </p:spPr>
        <p:txBody>
          <a:bodyPr>
            <a:normAutofit/>
          </a:bodyPr>
          <a:lstStyle/>
          <a:p>
            <a:r>
              <a:rPr lang="en-US" sz="2000" i="1" dirty="0" smtClean="0"/>
              <a:t>Based on work by the Diocese of West Texas</a:t>
            </a:r>
            <a:endParaRPr lang="en-US" sz="2000" i="1" dirty="0"/>
          </a:p>
        </p:txBody>
      </p:sp>
    </p:spTree>
    <p:extLst>
      <p:ext uri="{BB962C8B-B14F-4D97-AF65-F5344CB8AC3E}">
        <p14:creationId xmlns:p14="http://schemas.microsoft.com/office/powerpoint/2010/main" val="7463840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8001000" y="0"/>
            <a:ext cx="3923342" cy="3566160"/>
            <a:chOff x="2342947" y="1274046"/>
            <a:chExt cx="3696107" cy="33955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947" y="1274046"/>
              <a:ext cx="3696107" cy="33955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524000"/>
              <a:ext cx="3030804" cy="3048000"/>
            </a:xfrm>
            <a:prstGeom prst="rect">
              <a:avLst/>
            </a:prstGeom>
          </p:spPr>
        </p:pic>
      </p:grpSp>
      <p:sp>
        <p:nvSpPr>
          <p:cNvPr id="3" name="TextBox 2"/>
          <p:cNvSpPr txBox="1"/>
          <p:nvPr/>
        </p:nvSpPr>
        <p:spPr>
          <a:xfrm>
            <a:off x="152400" y="365760"/>
            <a:ext cx="8458200" cy="2142125"/>
          </a:xfrm>
          <a:prstGeom prst="rect">
            <a:avLst/>
          </a:prstGeom>
          <a:noFill/>
        </p:spPr>
        <p:txBody>
          <a:bodyPr wrap="square" rtlCol="0">
            <a:spAutoFit/>
          </a:bodyPr>
          <a:lstStyle/>
          <a:p>
            <a:pPr>
              <a:lnSpc>
                <a:spcPct val="90000"/>
              </a:lnSpc>
            </a:pPr>
            <a:r>
              <a:rPr lang="en-US" sz="2800" dirty="0">
                <a:solidFill>
                  <a:srgbClr val="85030C"/>
                </a:solidFill>
              </a:rPr>
              <a:t>Spiritual Growth</a:t>
            </a:r>
          </a:p>
          <a:p>
            <a:pPr>
              <a:lnSpc>
                <a:spcPct val="90000"/>
              </a:lnSpc>
            </a:pPr>
            <a:r>
              <a:rPr lang="en-US" sz="2000" dirty="0">
                <a:solidFill>
                  <a:schemeClr val="tx2"/>
                </a:solidFill>
              </a:rPr>
              <a:t>Offers ways to deepen the spiritual lives of individuals and the congregation.</a:t>
            </a:r>
          </a:p>
          <a:p>
            <a:pPr>
              <a:lnSpc>
                <a:spcPct val="90000"/>
              </a:lnSpc>
            </a:pPr>
            <a:endParaRPr lang="en-US" sz="1200" dirty="0">
              <a:solidFill>
                <a:schemeClr val="tx2"/>
              </a:solidFill>
            </a:endParaRPr>
          </a:p>
          <a:p>
            <a:pPr>
              <a:lnSpc>
                <a:spcPct val="90000"/>
              </a:lnSpc>
            </a:pPr>
            <a:r>
              <a:rPr lang="en-US" sz="2800" dirty="0">
                <a:solidFill>
                  <a:srgbClr val="85030C"/>
                </a:solidFill>
              </a:rPr>
              <a:t>Ministry Spotlight</a:t>
            </a:r>
          </a:p>
          <a:p>
            <a:pPr>
              <a:lnSpc>
                <a:spcPct val="90000"/>
              </a:lnSpc>
            </a:pPr>
            <a:r>
              <a:rPr lang="en-US" sz="2000" dirty="0">
                <a:solidFill>
                  <a:schemeClr val="tx2"/>
                </a:solidFill>
              </a:rPr>
              <a:t>Focusing on a different ministry each month is a way of giving thanks for that ministry and raising awareness about it to attract new participants.  Encourages saying “thank you”.</a:t>
            </a:r>
          </a:p>
        </p:txBody>
      </p:sp>
      <p:sp>
        <p:nvSpPr>
          <p:cNvPr id="12" name="TextBox 11"/>
          <p:cNvSpPr txBox="1"/>
          <p:nvPr/>
        </p:nvSpPr>
        <p:spPr>
          <a:xfrm>
            <a:off x="155448" y="2514600"/>
            <a:ext cx="11658600" cy="4081117"/>
          </a:xfrm>
          <a:prstGeom prst="rect">
            <a:avLst/>
          </a:prstGeom>
          <a:noFill/>
        </p:spPr>
        <p:txBody>
          <a:bodyPr wrap="square" rtlCol="0">
            <a:spAutoFit/>
          </a:bodyPr>
          <a:lstStyle/>
          <a:p>
            <a:pPr>
              <a:lnSpc>
                <a:spcPct val="90000"/>
              </a:lnSpc>
            </a:pPr>
            <a:r>
              <a:rPr lang="en-US" sz="2800" dirty="0">
                <a:solidFill>
                  <a:srgbClr val="85030C"/>
                </a:solidFill>
              </a:rPr>
              <a:t>Financial Health</a:t>
            </a:r>
          </a:p>
          <a:p>
            <a:pPr>
              <a:lnSpc>
                <a:spcPct val="90000"/>
              </a:lnSpc>
            </a:pPr>
            <a:r>
              <a:rPr lang="en-US" sz="2000" dirty="0">
                <a:solidFill>
                  <a:schemeClr val="tx2"/>
                </a:solidFill>
              </a:rPr>
              <a:t>Offers focus on fiscal responsibility, can communicate leadership’s </a:t>
            </a:r>
            <a:r>
              <a:rPr lang="en-US" sz="2000" dirty="0" smtClean="0">
                <a:solidFill>
                  <a:schemeClr val="tx2"/>
                </a:solidFill>
              </a:rPr>
              <a:t>good </a:t>
            </a:r>
          </a:p>
          <a:p>
            <a:pPr>
              <a:lnSpc>
                <a:spcPct val="90000"/>
              </a:lnSpc>
            </a:pPr>
            <a:r>
              <a:rPr lang="en-US" sz="2000" dirty="0" smtClean="0">
                <a:solidFill>
                  <a:schemeClr val="tx2"/>
                </a:solidFill>
              </a:rPr>
              <a:t>stewardship </a:t>
            </a:r>
            <a:r>
              <a:rPr lang="en-US" sz="2000" dirty="0">
                <a:solidFill>
                  <a:schemeClr val="tx2"/>
                </a:solidFill>
              </a:rPr>
              <a:t>of the congregations resources.  Also offers many ways families can </a:t>
            </a:r>
            <a:endParaRPr lang="en-US" sz="2000" dirty="0" smtClean="0">
              <a:solidFill>
                <a:schemeClr val="tx2"/>
              </a:solidFill>
            </a:endParaRPr>
          </a:p>
          <a:p>
            <a:pPr>
              <a:lnSpc>
                <a:spcPct val="90000"/>
              </a:lnSpc>
            </a:pPr>
            <a:r>
              <a:rPr lang="en-US" sz="2000" dirty="0">
                <a:solidFill>
                  <a:schemeClr val="tx2"/>
                </a:solidFill>
              </a:rPr>
              <a:t>b</a:t>
            </a:r>
            <a:r>
              <a:rPr lang="en-US" sz="2000" dirty="0" smtClean="0">
                <a:solidFill>
                  <a:schemeClr val="tx2"/>
                </a:solidFill>
              </a:rPr>
              <a:t>e intentional </a:t>
            </a:r>
            <a:r>
              <a:rPr lang="en-US" sz="2000" dirty="0">
                <a:solidFill>
                  <a:schemeClr val="tx2"/>
                </a:solidFill>
              </a:rPr>
              <a:t>about how they manage their money including what they are saving and what percentage of their income they are giving away.</a:t>
            </a:r>
          </a:p>
          <a:p>
            <a:pPr>
              <a:lnSpc>
                <a:spcPct val="90000"/>
              </a:lnSpc>
            </a:pPr>
            <a:endParaRPr lang="en-US" sz="1200" dirty="0">
              <a:solidFill>
                <a:schemeClr val="tx2"/>
              </a:solidFill>
            </a:endParaRPr>
          </a:p>
          <a:p>
            <a:pPr>
              <a:lnSpc>
                <a:spcPct val="90000"/>
              </a:lnSpc>
            </a:pPr>
            <a:r>
              <a:rPr lang="en-US" sz="2800" dirty="0">
                <a:solidFill>
                  <a:srgbClr val="85030C"/>
                </a:solidFill>
              </a:rPr>
              <a:t>Outside Ourselves</a:t>
            </a:r>
          </a:p>
          <a:p>
            <a:pPr>
              <a:lnSpc>
                <a:spcPct val="90000"/>
              </a:lnSpc>
            </a:pPr>
            <a:r>
              <a:rPr lang="en-US" sz="2000" dirty="0">
                <a:solidFill>
                  <a:schemeClr val="tx2"/>
                </a:solidFill>
              </a:rPr>
              <a:t>In outreach we take our stewardship to the streets of our communities.  These </a:t>
            </a:r>
            <a:r>
              <a:rPr lang="en-US" sz="2000" dirty="0" smtClean="0">
                <a:solidFill>
                  <a:schemeClr val="tx2"/>
                </a:solidFill>
              </a:rPr>
              <a:t>activities </a:t>
            </a:r>
            <a:r>
              <a:rPr lang="en-US" sz="2000" dirty="0">
                <a:solidFill>
                  <a:schemeClr val="tx2"/>
                </a:solidFill>
              </a:rPr>
              <a:t>help people connect their pledge to ministry; in addition, communicating and </a:t>
            </a:r>
            <a:r>
              <a:rPr lang="en-US" sz="2000" dirty="0" smtClean="0">
                <a:solidFill>
                  <a:schemeClr val="tx2"/>
                </a:solidFill>
              </a:rPr>
              <a:t>celebrating </a:t>
            </a:r>
            <a:r>
              <a:rPr lang="en-US" sz="2000" dirty="0">
                <a:solidFill>
                  <a:schemeClr val="tx2"/>
                </a:solidFill>
              </a:rPr>
              <a:t>the stories of meeting the needs of people are important motivators for personal stewardship decisions.</a:t>
            </a:r>
          </a:p>
          <a:p>
            <a:pPr>
              <a:lnSpc>
                <a:spcPct val="90000"/>
              </a:lnSpc>
            </a:pPr>
            <a:endParaRPr lang="en-US" sz="1200" dirty="0">
              <a:solidFill>
                <a:schemeClr val="tx2"/>
              </a:solidFill>
            </a:endParaRPr>
          </a:p>
          <a:p>
            <a:pPr>
              <a:lnSpc>
                <a:spcPct val="90000"/>
              </a:lnSpc>
            </a:pPr>
            <a:r>
              <a:rPr lang="en-US" sz="2800" dirty="0">
                <a:solidFill>
                  <a:srgbClr val="85030C"/>
                </a:solidFill>
              </a:rPr>
              <a:t>God’s Creation</a:t>
            </a:r>
          </a:p>
          <a:p>
            <a:pPr>
              <a:lnSpc>
                <a:spcPct val="90000"/>
              </a:lnSpc>
            </a:pPr>
            <a:r>
              <a:rPr lang="en-US" sz="2000" dirty="0">
                <a:solidFill>
                  <a:schemeClr val="tx2"/>
                </a:solidFill>
              </a:rPr>
              <a:t>How we care for the environment that God has entrusted to us is a mark of our faithfulness. This category can include caring for the environment in our communities, </a:t>
            </a:r>
            <a:r>
              <a:rPr lang="en-US" sz="2000" dirty="0" smtClean="0">
                <a:solidFill>
                  <a:schemeClr val="tx2"/>
                </a:solidFill>
              </a:rPr>
              <a:t>in </a:t>
            </a:r>
            <a:r>
              <a:rPr lang="en-US" sz="2000" dirty="0">
                <a:solidFill>
                  <a:schemeClr val="tx2"/>
                </a:solidFill>
              </a:rPr>
              <a:t>our homes, and in our churches. </a:t>
            </a:r>
            <a:endParaRPr lang="en-US" sz="2000" dirty="0"/>
          </a:p>
        </p:txBody>
      </p:sp>
    </p:spTree>
    <p:extLst>
      <p:ext uri="{BB962C8B-B14F-4D97-AF65-F5344CB8AC3E}">
        <p14:creationId xmlns:p14="http://schemas.microsoft.com/office/powerpoint/2010/main" val="253411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fade">
                                      <p:cBhvr>
                                        <p:cTn id="37" dur="500"/>
                                        <p:tgtEl>
                                          <p:spTgt spid="12">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Effect transition="in" filter="fade">
                                      <p:cBhvr>
                                        <p:cTn id="40" dur="500"/>
                                        <p:tgtEl>
                                          <p:spTgt spid="1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8" end="8"/>
                                            </p:txEl>
                                          </p:spTgt>
                                        </p:tgtEl>
                                        <p:attrNameLst>
                                          <p:attrName>style.visibility</p:attrName>
                                        </p:attrNameLst>
                                      </p:cBhvr>
                                      <p:to>
                                        <p:strVal val="visible"/>
                                      </p:to>
                                    </p:set>
                                    <p:animEffect transition="in" filter="fade">
                                      <p:cBhvr>
                                        <p:cTn id="45" dur="500"/>
                                        <p:tgtEl>
                                          <p:spTgt spid="1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xEl>
                                              <p:pRg st="9" end="9"/>
                                            </p:txEl>
                                          </p:spTgt>
                                        </p:tgtEl>
                                        <p:attrNameLst>
                                          <p:attrName>style.visibility</p:attrName>
                                        </p:attrNameLst>
                                      </p:cBhvr>
                                      <p:to>
                                        <p:strVal val="visible"/>
                                      </p:to>
                                    </p:set>
                                    <p:animEffect transition="in" filter="fade">
                                      <p:cBhvr>
                                        <p:cTn id="48"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4800"/>
            <a:ext cx="4800600" cy="6104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648" y="304800"/>
            <a:ext cx="4801164" cy="610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59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4800"/>
            <a:ext cx="4776998" cy="610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04800"/>
            <a:ext cx="4748802" cy="610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6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4800"/>
            <a:ext cx="4760885" cy="610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648" y="304800"/>
            <a:ext cx="4857381" cy="610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376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685800"/>
            <a:ext cx="9679901" cy="1036638"/>
          </a:xfrm>
        </p:spPr>
        <p:txBody>
          <a:bodyPr anchor="t" anchorCtr="0">
            <a:normAutofit/>
          </a:bodyPr>
          <a:lstStyle/>
          <a:p>
            <a:r>
              <a:rPr lang="en-US" sz="4000" b="1" dirty="0" smtClean="0"/>
              <a:t>Why Year Round Stewardship</a:t>
            </a:r>
            <a:endParaRPr lang="en-US" sz="4000" dirty="0"/>
          </a:p>
        </p:txBody>
      </p:sp>
      <p:sp>
        <p:nvSpPr>
          <p:cNvPr id="14" name="Content Placeholder 13"/>
          <p:cNvSpPr>
            <a:spLocks noGrp="1"/>
          </p:cNvSpPr>
          <p:nvPr>
            <p:ph idx="1"/>
          </p:nvPr>
        </p:nvSpPr>
        <p:spPr>
          <a:xfrm>
            <a:off x="838200" y="1600200"/>
            <a:ext cx="10668000" cy="4572000"/>
          </a:xfrm>
        </p:spPr>
        <p:txBody>
          <a:bodyPr>
            <a:noAutofit/>
          </a:bodyPr>
          <a:lstStyle/>
          <a:p>
            <a:r>
              <a:rPr lang="en-US" sz="3000" dirty="0"/>
              <a:t>Stewardship is what we do with all that God has given us, all the time – Not the “annual beg-a-thon”</a:t>
            </a:r>
          </a:p>
          <a:p>
            <a:r>
              <a:rPr lang="en-US" sz="3000" dirty="0"/>
              <a:t>Takes stewardship out of the "annual occurrence" category and places it where it should be - right in front of us, all year round.</a:t>
            </a:r>
          </a:p>
          <a:p>
            <a:r>
              <a:rPr lang="en-US" sz="3000" dirty="0"/>
              <a:t>Strengthens and supports members of the congregation in their knowledge and understanding of their roles as God’s stewards</a:t>
            </a:r>
          </a:p>
          <a:p>
            <a:r>
              <a:rPr lang="en-US" sz="3000" dirty="0"/>
              <a:t>Develop and strengthen stewardship theology in the parish</a:t>
            </a:r>
          </a:p>
          <a:p>
            <a:r>
              <a:rPr lang="en-US" sz="3000" dirty="0"/>
              <a:t>Changes the culture by changing the conversation in non threatening ways</a:t>
            </a:r>
          </a:p>
        </p:txBody>
      </p:sp>
    </p:spTree>
    <p:extLst>
      <p:ext uri="{BB962C8B-B14F-4D97-AF65-F5344CB8AC3E}">
        <p14:creationId xmlns:p14="http://schemas.microsoft.com/office/powerpoint/2010/main" val="2028511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439400" cy="838200"/>
          </a:xfrm>
        </p:spPr>
        <p:txBody>
          <a:bodyPr anchor="t" anchorCtr="0">
            <a:noAutofit/>
          </a:bodyPr>
          <a:lstStyle/>
          <a:p>
            <a:r>
              <a:rPr lang="en-US" sz="4000" b="1" dirty="0" smtClean="0"/>
              <a:t>Tips for Execution</a:t>
            </a:r>
            <a:endParaRPr lang="en-US" sz="4000" b="1" dirty="0"/>
          </a:p>
        </p:txBody>
      </p:sp>
      <p:sp>
        <p:nvSpPr>
          <p:cNvPr id="3" name="Content Placeholder 13"/>
          <p:cNvSpPr txBox="1">
            <a:spLocks/>
          </p:cNvSpPr>
          <p:nvPr/>
        </p:nvSpPr>
        <p:spPr>
          <a:xfrm>
            <a:off x="838200" y="1371600"/>
            <a:ext cx="11049000" cy="4724400"/>
          </a:xfrm>
          <a:prstGeom prst="rect">
            <a:avLst/>
          </a:prstGeom>
        </p:spPr>
        <p:txBody>
          <a:bodyPr>
            <a:noAutofit/>
          </a:bodyPr>
          <a:lstStyle>
            <a:lvl1pPr marL="171496" indent="-171496" algn="l" defTabSz="685983" rtl="0" eaLnBrk="1" latinLnBrk="0" hangingPunct="1">
              <a:lnSpc>
                <a:spcPct val="90000"/>
              </a:lnSpc>
              <a:spcBef>
                <a:spcPts val="1350"/>
              </a:spcBef>
              <a:buSzPct val="90000"/>
              <a:buFont typeface="Arial" pitchFamily="34" charset="0"/>
              <a:buChar char="•"/>
              <a:defRPr sz="1800" kern="1200">
                <a:solidFill>
                  <a:schemeClr val="tx1"/>
                </a:solidFill>
                <a:latin typeface="+mn-lt"/>
                <a:ea typeface="+mn-ea"/>
                <a:cs typeface="+mn-cs"/>
              </a:defRPr>
            </a:lvl1pPr>
            <a:lvl2pPr marL="342991" indent="-171496" algn="l" defTabSz="685983" rtl="0" eaLnBrk="1" latinLnBrk="0" hangingPunct="1">
              <a:lnSpc>
                <a:spcPct val="90000"/>
              </a:lnSpc>
              <a:spcBef>
                <a:spcPts val="450"/>
              </a:spcBef>
              <a:buSzPct val="90000"/>
              <a:buFont typeface="Arial" pitchFamily="34" charset="0"/>
              <a:buChar char="•"/>
              <a:defRPr sz="1500" kern="1200">
                <a:solidFill>
                  <a:schemeClr val="tx1"/>
                </a:solidFill>
                <a:latin typeface="+mn-lt"/>
                <a:ea typeface="+mn-ea"/>
                <a:cs typeface="+mn-cs"/>
              </a:defRPr>
            </a:lvl2pPr>
            <a:lvl3pPr marL="514487" indent="-171496" algn="l" defTabSz="685983" rtl="0" eaLnBrk="1" latinLnBrk="0" hangingPunct="1">
              <a:lnSpc>
                <a:spcPct val="90000"/>
              </a:lnSpc>
              <a:spcBef>
                <a:spcPts val="450"/>
              </a:spcBef>
              <a:buSzPct val="90000"/>
              <a:buFont typeface="Arial" pitchFamily="34" charset="0"/>
              <a:buChar char="•"/>
              <a:defRPr sz="1350" kern="1200">
                <a:solidFill>
                  <a:schemeClr val="tx1"/>
                </a:solidFill>
                <a:latin typeface="+mn-lt"/>
                <a:ea typeface="+mn-ea"/>
                <a:cs typeface="+mn-cs"/>
              </a:defRPr>
            </a:lvl3pPr>
            <a:lvl4pPr marL="685983"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4pPr>
            <a:lvl5pPr marL="857479"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5pPr>
            <a:lvl6pPr marL="1028974"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6pPr>
            <a:lvl7pPr marL="1200470"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7pPr>
            <a:lvl8pPr marL="1371966"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8pPr>
            <a:lvl9pPr marL="1543461"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9pPr>
          </a:lstStyle>
          <a:p>
            <a:pPr>
              <a:spcAft>
                <a:spcPts val="600"/>
              </a:spcAft>
            </a:pPr>
            <a:r>
              <a:rPr lang="en-US" sz="3600" dirty="0"/>
              <a:t>Complete each </a:t>
            </a:r>
            <a:r>
              <a:rPr lang="en-US" sz="3600" dirty="0" smtClean="0"/>
              <a:t>of the five areas on the worksheets</a:t>
            </a:r>
          </a:p>
          <a:p>
            <a:pPr lvl="1">
              <a:spcBef>
                <a:spcPts val="0"/>
              </a:spcBef>
              <a:spcAft>
                <a:spcPts val="600"/>
              </a:spcAft>
            </a:pPr>
            <a:r>
              <a:rPr lang="en-US" sz="3200" dirty="0" smtClean="0"/>
              <a:t>Start with 5 options.</a:t>
            </a:r>
          </a:p>
          <a:p>
            <a:pPr lvl="1">
              <a:spcBef>
                <a:spcPts val="0"/>
              </a:spcBef>
              <a:spcAft>
                <a:spcPts val="600"/>
              </a:spcAft>
            </a:pPr>
            <a:r>
              <a:rPr lang="en-US" sz="3200" dirty="0" smtClean="0"/>
              <a:t>Execute as many as you can do well</a:t>
            </a:r>
          </a:p>
          <a:p>
            <a:pPr lvl="2">
              <a:spcBef>
                <a:spcPts val="0"/>
              </a:spcBef>
              <a:spcAft>
                <a:spcPts val="600"/>
              </a:spcAft>
            </a:pPr>
            <a:r>
              <a:rPr lang="en-US" sz="3200" dirty="0" smtClean="0"/>
              <a:t>Ministry Spotlight takes </a:t>
            </a:r>
            <a:r>
              <a:rPr lang="en-US" sz="3200" i="1" dirty="0" smtClean="0"/>
              <a:t>minimal</a:t>
            </a:r>
            <a:r>
              <a:rPr lang="en-US" sz="3200" dirty="0" smtClean="0"/>
              <a:t> time</a:t>
            </a:r>
            <a:endParaRPr lang="en-US" sz="3200" dirty="0"/>
          </a:p>
          <a:p>
            <a:pPr>
              <a:spcAft>
                <a:spcPts val="600"/>
              </a:spcAft>
            </a:pPr>
            <a:r>
              <a:rPr lang="en-US" sz="3600" dirty="0" smtClean="0"/>
              <a:t>Get other ministries involved </a:t>
            </a:r>
          </a:p>
          <a:p>
            <a:pPr lvl="1">
              <a:spcBef>
                <a:spcPts val="0"/>
              </a:spcBef>
              <a:spcAft>
                <a:spcPts val="600"/>
              </a:spcAft>
            </a:pPr>
            <a:r>
              <a:rPr lang="en-US" sz="3000" b="1" dirty="0" smtClean="0"/>
              <a:t>Spiritual Growth </a:t>
            </a:r>
            <a:r>
              <a:rPr lang="en-US" sz="3000" dirty="0" smtClean="0"/>
              <a:t>– Partner with Worship Committee and/or Adult Christian Formation Committee</a:t>
            </a:r>
          </a:p>
          <a:p>
            <a:pPr lvl="1">
              <a:spcBef>
                <a:spcPts val="0"/>
              </a:spcBef>
              <a:spcAft>
                <a:spcPts val="600"/>
              </a:spcAft>
            </a:pPr>
            <a:r>
              <a:rPr lang="en-US" sz="3000" b="1" dirty="0" smtClean="0"/>
              <a:t>Outside Ourselves </a:t>
            </a:r>
            <a:r>
              <a:rPr lang="en-US" sz="3000" dirty="0" smtClean="0"/>
              <a:t>– Partner with Outreach</a:t>
            </a:r>
          </a:p>
          <a:p>
            <a:pPr lvl="1">
              <a:spcBef>
                <a:spcPts val="0"/>
              </a:spcBef>
              <a:spcAft>
                <a:spcPts val="600"/>
              </a:spcAft>
            </a:pPr>
            <a:r>
              <a:rPr lang="en-US" sz="3000" b="1" dirty="0" smtClean="0"/>
              <a:t>God’s Creation </a:t>
            </a:r>
            <a:r>
              <a:rPr lang="en-US" sz="3000" dirty="0" smtClean="0"/>
              <a:t>– Partner with Green Team/Creation Keepers</a:t>
            </a:r>
          </a:p>
          <a:p>
            <a:pPr marL="0" indent="0">
              <a:spcAft>
                <a:spcPts val="600"/>
              </a:spcAft>
              <a:buNone/>
            </a:pPr>
            <a:endParaRPr lang="en-US" sz="3000" dirty="0" smtClean="0"/>
          </a:p>
          <a:p>
            <a:pPr lvl="1">
              <a:spcAft>
                <a:spcPts val="600"/>
              </a:spcAft>
            </a:pPr>
            <a:endParaRPr lang="en-US" sz="2700" dirty="0"/>
          </a:p>
        </p:txBody>
      </p:sp>
    </p:spTree>
    <p:extLst>
      <p:ext uri="{BB962C8B-B14F-4D97-AF65-F5344CB8AC3E}">
        <p14:creationId xmlns:p14="http://schemas.microsoft.com/office/powerpoint/2010/main" val="21551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439400" cy="1189038"/>
          </a:xfrm>
        </p:spPr>
        <p:txBody>
          <a:bodyPr anchor="t" anchorCtr="0">
            <a:noAutofit/>
          </a:bodyPr>
          <a:lstStyle/>
          <a:p>
            <a:r>
              <a:rPr lang="en-US" sz="4000" b="1" dirty="0"/>
              <a:t>Group </a:t>
            </a:r>
            <a:r>
              <a:rPr lang="en-US" sz="4000" b="1" dirty="0" smtClean="0"/>
              <a:t>Activity:</a:t>
            </a:r>
            <a:br>
              <a:rPr lang="en-US" sz="4000" b="1" dirty="0" smtClean="0"/>
            </a:br>
            <a:r>
              <a:rPr lang="en-US" sz="4000" b="1" dirty="0" smtClean="0"/>
              <a:t>Develop Your Year Round Stewardship </a:t>
            </a:r>
            <a:r>
              <a:rPr lang="en-US" sz="4000" b="1" dirty="0"/>
              <a:t>Plan</a:t>
            </a:r>
          </a:p>
        </p:txBody>
      </p:sp>
      <p:sp>
        <p:nvSpPr>
          <p:cNvPr id="3" name="Content Placeholder 13"/>
          <p:cNvSpPr txBox="1">
            <a:spLocks/>
          </p:cNvSpPr>
          <p:nvPr/>
        </p:nvSpPr>
        <p:spPr>
          <a:xfrm>
            <a:off x="838200" y="1828800"/>
            <a:ext cx="10668000" cy="4267200"/>
          </a:xfrm>
          <a:prstGeom prst="rect">
            <a:avLst/>
          </a:prstGeom>
        </p:spPr>
        <p:txBody>
          <a:bodyPr>
            <a:noAutofit/>
          </a:bodyPr>
          <a:lstStyle>
            <a:lvl1pPr marL="171496" indent="-171496" algn="l" defTabSz="685983" rtl="0" eaLnBrk="1" latinLnBrk="0" hangingPunct="1">
              <a:lnSpc>
                <a:spcPct val="90000"/>
              </a:lnSpc>
              <a:spcBef>
                <a:spcPts val="1350"/>
              </a:spcBef>
              <a:buSzPct val="90000"/>
              <a:buFont typeface="Arial" pitchFamily="34" charset="0"/>
              <a:buChar char="•"/>
              <a:defRPr sz="1800" kern="1200">
                <a:solidFill>
                  <a:schemeClr val="tx1"/>
                </a:solidFill>
                <a:latin typeface="+mn-lt"/>
                <a:ea typeface="+mn-ea"/>
                <a:cs typeface="+mn-cs"/>
              </a:defRPr>
            </a:lvl1pPr>
            <a:lvl2pPr marL="342991" indent="-171496" algn="l" defTabSz="685983" rtl="0" eaLnBrk="1" latinLnBrk="0" hangingPunct="1">
              <a:lnSpc>
                <a:spcPct val="90000"/>
              </a:lnSpc>
              <a:spcBef>
                <a:spcPts val="450"/>
              </a:spcBef>
              <a:buSzPct val="90000"/>
              <a:buFont typeface="Arial" pitchFamily="34" charset="0"/>
              <a:buChar char="•"/>
              <a:defRPr sz="1500" kern="1200">
                <a:solidFill>
                  <a:schemeClr val="tx1"/>
                </a:solidFill>
                <a:latin typeface="+mn-lt"/>
                <a:ea typeface="+mn-ea"/>
                <a:cs typeface="+mn-cs"/>
              </a:defRPr>
            </a:lvl2pPr>
            <a:lvl3pPr marL="514487" indent="-171496" algn="l" defTabSz="685983" rtl="0" eaLnBrk="1" latinLnBrk="0" hangingPunct="1">
              <a:lnSpc>
                <a:spcPct val="90000"/>
              </a:lnSpc>
              <a:spcBef>
                <a:spcPts val="450"/>
              </a:spcBef>
              <a:buSzPct val="90000"/>
              <a:buFont typeface="Arial" pitchFamily="34" charset="0"/>
              <a:buChar char="•"/>
              <a:defRPr sz="1350" kern="1200">
                <a:solidFill>
                  <a:schemeClr val="tx1"/>
                </a:solidFill>
                <a:latin typeface="+mn-lt"/>
                <a:ea typeface="+mn-ea"/>
                <a:cs typeface="+mn-cs"/>
              </a:defRPr>
            </a:lvl3pPr>
            <a:lvl4pPr marL="685983"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4pPr>
            <a:lvl5pPr marL="857479"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5pPr>
            <a:lvl6pPr marL="1028974"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6pPr>
            <a:lvl7pPr marL="1200470"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7pPr>
            <a:lvl8pPr marL="1371966"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8pPr>
            <a:lvl9pPr marL="1543461" indent="-171496" algn="l" defTabSz="685983" rtl="0" eaLnBrk="1" latinLnBrk="0" hangingPunct="1">
              <a:lnSpc>
                <a:spcPct val="90000"/>
              </a:lnSpc>
              <a:spcBef>
                <a:spcPts val="450"/>
              </a:spcBef>
              <a:buSzPct val="90000"/>
              <a:buFont typeface="Arial" pitchFamily="34" charset="0"/>
              <a:buChar char="•"/>
              <a:defRPr sz="1200" kern="1200">
                <a:solidFill>
                  <a:schemeClr val="tx1"/>
                </a:solidFill>
                <a:latin typeface="+mn-lt"/>
                <a:ea typeface="+mn-ea"/>
                <a:cs typeface="+mn-cs"/>
              </a:defRPr>
            </a:lvl9pPr>
          </a:lstStyle>
          <a:p>
            <a:pPr>
              <a:spcAft>
                <a:spcPts val="600"/>
              </a:spcAft>
            </a:pPr>
            <a:r>
              <a:rPr lang="en-US" sz="3000" dirty="0" smtClean="0"/>
              <a:t>Senior Wardens – Assign each month</a:t>
            </a:r>
            <a:endParaRPr lang="en-US" sz="3000" dirty="0"/>
          </a:p>
          <a:p>
            <a:pPr>
              <a:spcAft>
                <a:spcPts val="600"/>
              </a:spcAft>
            </a:pPr>
            <a:r>
              <a:rPr lang="en-US" sz="3000" dirty="0"/>
              <a:t>C</a:t>
            </a:r>
            <a:r>
              <a:rPr lang="en-US" sz="3000" dirty="0" smtClean="0"/>
              <a:t>omplete your assigned month’s worksheet </a:t>
            </a:r>
            <a:r>
              <a:rPr lang="en-US" sz="3000" dirty="0"/>
              <a:t>with a plan for each of the five </a:t>
            </a:r>
            <a:r>
              <a:rPr lang="en-US" sz="3000" dirty="0" smtClean="0"/>
              <a:t>areas </a:t>
            </a:r>
          </a:p>
          <a:p>
            <a:pPr>
              <a:spcAft>
                <a:spcPts val="600"/>
              </a:spcAft>
            </a:pPr>
            <a:r>
              <a:rPr lang="en-US" sz="3000" dirty="0" smtClean="0"/>
              <a:t>Junior Wardens – Collect completed worksheets</a:t>
            </a:r>
          </a:p>
          <a:p>
            <a:pPr>
              <a:spcAft>
                <a:spcPts val="600"/>
              </a:spcAft>
            </a:pPr>
            <a:r>
              <a:rPr lang="en-US" sz="3000" dirty="0" smtClean="0"/>
              <a:t>As a leadership body - Review each month’s plans, elicit feedback, and make any necessary changes.</a:t>
            </a:r>
          </a:p>
          <a:p>
            <a:pPr>
              <a:spcAft>
                <a:spcPts val="600"/>
              </a:spcAft>
            </a:pPr>
            <a:r>
              <a:rPr lang="en-US" sz="4400" b="1" dirty="0" smtClean="0">
                <a:solidFill>
                  <a:schemeClr val="accent1">
                    <a:lumMod val="75000"/>
                  </a:schemeClr>
                </a:solidFill>
              </a:rPr>
              <a:t>Be creative!</a:t>
            </a:r>
          </a:p>
          <a:p>
            <a:pPr marL="0" indent="0">
              <a:buNone/>
            </a:pPr>
            <a:endParaRPr lang="en-US" sz="2800" dirty="0"/>
          </a:p>
        </p:txBody>
      </p:sp>
    </p:spTree>
    <p:extLst>
      <p:ext uri="{BB962C8B-B14F-4D97-AF65-F5344CB8AC3E}">
        <p14:creationId xmlns:p14="http://schemas.microsoft.com/office/powerpoint/2010/main" val="37348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i="1" dirty="0"/>
              <a:t>All scripture is inspired by God and is useful for teaching, for reproof, for correction, and for training in righteousness, so that everyone who belongs to God may be proficient, equipped for every good work.</a:t>
            </a:r>
          </a:p>
          <a:p>
            <a:endParaRPr lang="en-US" sz="2400" i="1" dirty="0"/>
          </a:p>
          <a:p>
            <a:r>
              <a:rPr lang="en-US" sz="2400" i="1" dirty="0"/>
              <a:t>2 Timothy 3:16-17</a:t>
            </a:r>
          </a:p>
        </p:txBody>
      </p:sp>
      <p:pic>
        <p:nvPicPr>
          <p:cNvPr id="4" name="Picture 3"/>
          <p:cNvPicPr>
            <a:picLocks noChangeAspect="1"/>
          </p:cNvPicPr>
          <p:nvPr/>
        </p:nvPicPr>
        <p:blipFill rotWithShape="1">
          <a:blip r:embed="rId3"/>
          <a:srcRect b="6033"/>
          <a:stretch/>
        </p:blipFill>
        <p:spPr>
          <a:xfrm>
            <a:off x="0" y="0"/>
            <a:ext cx="12192000" cy="6172200"/>
          </a:xfrm>
          <a:prstGeom prst="rect">
            <a:avLst/>
          </a:prstGeom>
        </p:spPr>
      </p:pic>
      <p:sp>
        <p:nvSpPr>
          <p:cNvPr id="2" name="Title 1"/>
          <p:cNvSpPr>
            <a:spLocks noGrp="1"/>
          </p:cNvSpPr>
          <p:nvPr>
            <p:ph type="ctrTitle"/>
          </p:nvPr>
        </p:nvSpPr>
        <p:spPr>
          <a:xfrm>
            <a:off x="2018766" y="609600"/>
            <a:ext cx="8154471" cy="4719747"/>
          </a:xfrm>
          <a:scene3d>
            <a:camera prst="orthographicFront"/>
            <a:lightRig rig="threePt" dir="t"/>
          </a:scene3d>
          <a:sp3d>
            <a:bevelT/>
          </a:sp3d>
        </p:spPr>
        <p:txBody>
          <a:bodyPr anchor="ctr" anchorCtr="1">
            <a:noAutofit/>
          </a:bodyPr>
          <a:lstStyle/>
          <a:p>
            <a:pPr>
              <a:lnSpc>
                <a:spcPct val="100000"/>
              </a:lnSpc>
              <a:spcAft>
                <a:spcPts val="15000"/>
              </a:spcAft>
            </a:pPr>
            <a:r>
              <a:rPr lang="en-US" sz="8000" dirty="0"/>
              <a:t>Questions?</a:t>
            </a:r>
            <a:br>
              <a:rPr lang="en-US" sz="8000" dirty="0"/>
            </a:br>
            <a:r>
              <a:rPr lang="en-US" sz="8000" dirty="0"/>
              <a:t>Thoughts?</a:t>
            </a:r>
            <a:br>
              <a:rPr lang="en-US" sz="8000" dirty="0"/>
            </a:br>
            <a:r>
              <a:rPr lang="en-US" sz="8000" dirty="0"/>
              <a:t>Comments?</a:t>
            </a:r>
          </a:p>
        </p:txBody>
      </p:sp>
    </p:spTree>
    <p:extLst>
      <p:ext uri="{BB962C8B-B14F-4D97-AF65-F5344CB8AC3E}">
        <p14:creationId xmlns:p14="http://schemas.microsoft.com/office/powerpoint/2010/main" val="2656381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i="1" dirty="0"/>
              <a:t>All scripture is inspired by God and is useful for teaching, for reproof, for correction, and for training in righteousness, so that everyone who belongs to God may be proficient, equipped for every good work.</a:t>
            </a:r>
          </a:p>
          <a:p>
            <a:endParaRPr lang="en-US" sz="2400" i="1" dirty="0"/>
          </a:p>
          <a:p>
            <a:r>
              <a:rPr lang="en-US" sz="2400" i="1" dirty="0"/>
              <a:t>2 Timothy 3:16-17</a:t>
            </a:r>
          </a:p>
        </p:txBody>
      </p:sp>
      <p:pic>
        <p:nvPicPr>
          <p:cNvPr id="4" name="Picture 3"/>
          <p:cNvPicPr>
            <a:picLocks noChangeAspect="1"/>
          </p:cNvPicPr>
          <p:nvPr/>
        </p:nvPicPr>
        <p:blipFill rotWithShape="1">
          <a:blip r:embed="rId3"/>
          <a:srcRect t="9397" b="6032"/>
          <a:stretch/>
        </p:blipFill>
        <p:spPr>
          <a:xfrm>
            <a:off x="0" y="0"/>
            <a:ext cx="12192000" cy="6168656"/>
          </a:xfrm>
          <a:prstGeom prst="rect">
            <a:avLst/>
          </a:prstGeom>
        </p:spPr>
      </p:pic>
      <p:sp>
        <p:nvSpPr>
          <p:cNvPr id="2" name="Title 1"/>
          <p:cNvSpPr>
            <a:spLocks noGrp="1"/>
          </p:cNvSpPr>
          <p:nvPr>
            <p:ph type="ctrTitle"/>
          </p:nvPr>
        </p:nvSpPr>
        <p:spPr>
          <a:xfrm>
            <a:off x="2018766" y="838200"/>
            <a:ext cx="8154471" cy="4491147"/>
          </a:xfrm>
          <a:scene3d>
            <a:camera prst="orthographicFront"/>
            <a:lightRig rig="threePt" dir="t"/>
          </a:scene3d>
          <a:sp3d>
            <a:bevelT/>
          </a:sp3d>
        </p:spPr>
        <p:txBody>
          <a:bodyPr anchor="ctr" anchorCtr="1">
            <a:noAutofit/>
          </a:bodyPr>
          <a:lstStyle/>
          <a:p>
            <a:pPr algn="ctr">
              <a:lnSpc>
                <a:spcPts val="7800"/>
              </a:lnSpc>
            </a:pPr>
            <a:r>
              <a:rPr lang="en-US" sz="7200" dirty="0"/>
              <a:t>Tammy Pallot</a:t>
            </a:r>
            <a:br>
              <a:rPr lang="en-US" sz="7200" dirty="0"/>
            </a:br>
            <a:r>
              <a:rPr lang="en-US" sz="5400" dirty="0"/>
              <a:t>tammypallot@gmail.com</a:t>
            </a:r>
            <a:br>
              <a:rPr lang="en-US" sz="5400" dirty="0"/>
            </a:br>
            <a:r>
              <a:rPr lang="en-US" sz="5400" dirty="0"/>
              <a:t>(478) 954-5441</a:t>
            </a:r>
          </a:p>
        </p:txBody>
      </p:sp>
    </p:spTree>
    <p:extLst>
      <p:ext uri="{BB962C8B-B14F-4D97-AF65-F5344CB8AC3E}">
        <p14:creationId xmlns:p14="http://schemas.microsoft.com/office/powerpoint/2010/main" val="255850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059651" cy="1066800"/>
          </a:xfrm>
        </p:spPr>
        <p:txBody>
          <a:bodyPr anchor="t" anchorCtr="0">
            <a:normAutofit/>
          </a:bodyPr>
          <a:lstStyle/>
          <a:p>
            <a:r>
              <a:rPr lang="en-US" sz="4000" b="1" dirty="0"/>
              <a:t>Who Should Be Involved?</a:t>
            </a:r>
          </a:p>
        </p:txBody>
      </p:sp>
      <p:graphicFrame>
        <p:nvGraphicFramePr>
          <p:cNvPr id="7" name="Content Placeholder 6" descr="Basic Matrix" title="SmartArt"/>
          <p:cNvGraphicFramePr>
            <a:graphicFrameLocks noGrp="1"/>
          </p:cNvGraphicFramePr>
          <p:nvPr>
            <p:ph sz="half" idx="2"/>
            <p:extLst>
              <p:ext uri="{D42A27DB-BD31-4B8C-83A1-F6EECF244321}">
                <p14:modId xmlns:p14="http://schemas.microsoft.com/office/powerpoint/2010/main" val="3315652190"/>
              </p:ext>
            </p:extLst>
          </p:nvPr>
        </p:nvGraphicFramePr>
        <p:xfrm>
          <a:off x="6400800" y="1258168"/>
          <a:ext cx="4953000" cy="4341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29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Clergy &amp; Leadership</a:t>
            </a:r>
          </a:p>
        </p:txBody>
      </p:sp>
      <p:sp>
        <p:nvSpPr>
          <p:cNvPr id="3" name="Subtitle 2"/>
          <p:cNvSpPr>
            <a:spLocks noGrp="1"/>
          </p:cNvSpPr>
          <p:nvPr>
            <p:ph type="subTitle" idx="1"/>
          </p:nvPr>
        </p:nvSpPr>
        <p:spPr>
          <a:xfrm>
            <a:off x="7086861" y="3429000"/>
            <a:ext cx="4724139" cy="1905000"/>
          </a:xfrm>
        </p:spPr>
        <p:txBody>
          <a:bodyPr>
            <a:noAutofit/>
          </a:bodyPr>
          <a:lstStyle/>
          <a:p>
            <a:r>
              <a:rPr lang="en-US" sz="2800" i="1" dirty="0" smtClean="0"/>
              <a:t>Don’t </a:t>
            </a:r>
            <a:r>
              <a:rPr lang="en-US" sz="2800" i="1" dirty="0"/>
              <a:t>tell me you’re trusting God until you trust Him with your pocketbook</a:t>
            </a:r>
            <a:r>
              <a:rPr lang="en-US" sz="2800" i="1" dirty="0" smtClean="0"/>
              <a:t>.</a:t>
            </a:r>
            <a:endParaRPr lang="en-US" sz="2800" i="1" dirty="0"/>
          </a:p>
          <a:p>
            <a:endParaRPr lang="en-US" sz="2800" i="1" dirty="0"/>
          </a:p>
          <a:p>
            <a:r>
              <a:rPr lang="en-US" sz="2800" i="1" dirty="0"/>
              <a:t>J. Vernon McGee</a:t>
            </a:r>
          </a:p>
        </p:txBody>
      </p:sp>
    </p:spTree>
    <p:extLst>
      <p:ext uri="{BB962C8B-B14F-4D97-AF65-F5344CB8AC3E}">
        <p14:creationId xmlns:p14="http://schemas.microsoft.com/office/powerpoint/2010/main" val="147884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5300" y="381000"/>
            <a:ext cx="11201400" cy="1189038"/>
          </a:xfrm>
        </p:spPr>
        <p:txBody>
          <a:bodyPr anchor="t" anchorCtr="0">
            <a:normAutofit fontScale="90000"/>
          </a:bodyPr>
          <a:lstStyle/>
          <a:p>
            <a:pPr algn="ctr"/>
            <a:r>
              <a:rPr lang="en-US" sz="3600" b="1" i="1" dirty="0" smtClean="0"/>
              <a:t>“It is difficult for leaders to lead where they </a:t>
            </a:r>
            <a:br>
              <a:rPr lang="en-US" sz="3600" b="1" i="1" dirty="0" smtClean="0"/>
            </a:br>
            <a:r>
              <a:rPr lang="en-US" sz="3600" b="1" i="1" dirty="0" smtClean="0"/>
              <a:t>have never gone or are afraid to venture” </a:t>
            </a:r>
            <a:r>
              <a:rPr lang="en-US" sz="3600" b="1" dirty="0" smtClean="0"/>
              <a:t/>
            </a:r>
            <a:br>
              <a:rPr lang="en-US" sz="3600" b="1" dirty="0" smtClean="0"/>
            </a:br>
            <a:r>
              <a:rPr lang="en-US" b="1" dirty="0" smtClean="0"/>
              <a:t>								</a:t>
            </a:r>
            <a:r>
              <a:rPr lang="en-US" sz="2000" i="1" dirty="0" smtClean="0"/>
              <a:t>Melvin </a:t>
            </a:r>
            <a:r>
              <a:rPr lang="en-US" sz="2000" i="1" dirty="0" err="1"/>
              <a:t>Amerson</a:t>
            </a:r>
            <a:endParaRPr lang="en-US" sz="2000" i="1" dirty="0"/>
          </a:p>
        </p:txBody>
      </p:sp>
      <p:sp>
        <p:nvSpPr>
          <p:cNvPr id="14" name="Content Placeholder 13"/>
          <p:cNvSpPr>
            <a:spLocks noGrp="1"/>
          </p:cNvSpPr>
          <p:nvPr>
            <p:ph idx="1"/>
          </p:nvPr>
        </p:nvSpPr>
        <p:spPr>
          <a:xfrm>
            <a:off x="533400" y="1447800"/>
            <a:ext cx="11277600" cy="5334000"/>
          </a:xfrm>
        </p:spPr>
        <p:txBody>
          <a:bodyPr>
            <a:noAutofit/>
          </a:bodyPr>
          <a:lstStyle/>
          <a:p>
            <a:r>
              <a:rPr lang="en-US" sz="2800" b="1" dirty="0"/>
              <a:t>Preach it, Preacher!</a:t>
            </a:r>
          </a:p>
          <a:p>
            <a:pPr>
              <a:spcAft>
                <a:spcPts val="1200"/>
              </a:spcAft>
            </a:pPr>
            <a:r>
              <a:rPr lang="en-US" sz="2800" b="1" dirty="0"/>
              <a:t>Vestry Stewardship Statement</a:t>
            </a:r>
          </a:p>
          <a:p>
            <a:pPr marL="457200" lvl="1" indent="0">
              <a:spcBef>
                <a:spcPts val="0"/>
              </a:spcBef>
              <a:spcAft>
                <a:spcPts val="1200"/>
              </a:spcAft>
              <a:buNone/>
              <a:tabLst>
                <a:tab pos="914400" algn="l"/>
              </a:tabLst>
            </a:pPr>
            <a:r>
              <a:rPr lang="en-US" sz="2800" b="1" i="1" dirty="0" smtClean="0">
                <a:ea typeface="Calibri" panose="020F0502020204030204" pitchFamily="34" charset="0"/>
                <a:cs typeface="Calibri" panose="020F0502020204030204" pitchFamily="34" charset="0"/>
              </a:rPr>
              <a:t>We </a:t>
            </a:r>
            <a:r>
              <a:rPr lang="en-US" sz="2800" b="1" i="1" dirty="0">
                <a:ea typeface="Calibri" panose="020F0502020204030204" pitchFamily="34" charset="0"/>
                <a:cs typeface="Calibri" panose="020F0502020204030204" pitchFamily="34" charset="0"/>
              </a:rPr>
              <a:t>believe</a:t>
            </a:r>
            <a:r>
              <a:rPr lang="en-US" sz="2800" b="1" dirty="0">
                <a:ea typeface="Calibri" panose="020F0502020204030204" pitchFamily="34" charset="0"/>
                <a:cs typeface="Calibri" panose="020F0502020204030204" pitchFamily="34" charset="0"/>
              </a:rPr>
              <a:t> </a:t>
            </a:r>
            <a:r>
              <a:rPr lang="en-US" sz="2800" dirty="0">
                <a:ea typeface="Calibri" panose="020F0502020204030204" pitchFamily="34" charset="0"/>
                <a:cs typeface="Calibri" panose="020F0502020204030204" pitchFamily="34" charset="0"/>
              </a:rPr>
              <a:t>God is the source of all gifts, spiritual and material. Our faithful response, in gratitude, is to be givers and creators our­selves. While we strive to be good stewards of all God's gifts to us, we believe that the way we use our money reflects the state of our spiritual </a:t>
            </a:r>
            <a:r>
              <a:rPr lang="en-US" sz="2800" dirty="0" smtClean="0">
                <a:ea typeface="Calibri" panose="020F0502020204030204" pitchFamily="34" charset="0"/>
                <a:cs typeface="Calibri" panose="020F0502020204030204" pitchFamily="34" charset="0"/>
              </a:rPr>
              <a:t>lives.</a:t>
            </a:r>
          </a:p>
          <a:p>
            <a:pPr marL="457200" lvl="1" indent="0">
              <a:spcBef>
                <a:spcPts val="0"/>
              </a:spcBef>
              <a:spcAft>
                <a:spcPts val="1200"/>
              </a:spcAft>
              <a:buNone/>
              <a:tabLst>
                <a:tab pos="914400" algn="l"/>
              </a:tabLst>
            </a:pPr>
            <a:r>
              <a:rPr lang="en-US" sz="2800" b="1" i="1" dirty="0" smtClean="0">
                <a:ea typeface="Calibri" panose="020F0502020204030204" pitchFamily="34" charset="0"/>
                <a:cs typeface="Calibri" panose="020F0502020204030204" pitchFamily="34" charset="0"/>
              </a:rPr>
              <a:t>We </a:t>
            </a:r>
            <a:r>
              <a:rPr lang="en-US" sz="2800" b="1" i="1" dirty="0">
                <a:ea typeface="Calibri" panose="020F0502020204030204" pitchFamily="34" charset="0"/>
                <a:cs typeface="Calibri" panose="020F0502020204030204" pitchFamily="34" charset="0"/>
              </a:rPr>
              <a:t>commit</a:t>
            </a:r>
            <a:r>
              <a:rPr lang="en-US" sz="2800" b="1" dirty="0">
                <a:ea typeface="Calibri" panose="020F0502020204030204" pitchFamily="34" charset="0"/>
                <a:cs typeface="Calibri" panose="020F0502020204030204" pitchFamily="34" charset="0"/>
              </a:rPr>
              <a:t> </a:t>
            </a:r>
            <a:r>
              <a:rPr lang="en-US" sz="2800" dirty="0">
                <a:ea typeface="Calibri" panose="020F0502020204030204" pitchFamily="34" charset="0"/>
                <a:cs typeface="Calibri" panose="020F0502020204030204" pitchFamily="34" charset="0"/>
              </a:rPr>
              <a:t>to follow Christ in community. In prayerful witness to our faith, each of us is already tithing or is committed to </a:t>
            </a:r>
            <a:r>
              <a:rPr lang="en-US" sz="2800" dirty="0" smtClean="0">
                <a:ea typeface="Calibri" panose="020F0502020204030204" pitchFamily="34" charset="0"/>
                <a:cs typeface="Calibri" panose="020F0502020204030204" pitchFamily="34" charset="0"/>
              </a:rPr>
              <a:t>working towards </a:t>
            </a:r>
            <a:r>
              <a:rPr lang="en-US" sz="2800" dirty="0">
                <a:ea typeface="Calibri" panose="020F0502020204030204" pitchFamily="34" charset="0"/>
                <a:cs typeface="Calibri" panose="020F0502020204030204" pitchFamily="34" charset="0"/>
              </a:rPr>
              <a:t>the </a:t>
            </a:r>
            <a:r>
              <a:rPr lang="en-US" sz="2800" dirty="0" smtClean="0">
                <a:ea typeface="Calibri" panose="020F0502020204030204" pitchFamily="34" charset="0"/>
                <a:cs typeface="Calibri" panose="020F0502020204030204" pitchFamily="34" charset="0"/>
              </a:rPr>
              <a:t>tithe.</a:t>
            </a:r>
          </a:p>
          <a:p>
            <a:pPr marL="457200" lvl="1" indent="0">
              <a:spcBef>
                <a:spcPts val="0"/>
              </a:spcBef>
              <a:buNone/>
              <a:tabLst>
                <a:tab pos="914400" algn="l"/>
              </a:tabLst>
            </a:pPr>
            <a:r>
              <a:rPr lang="en-US" sz="2800" dirty="0" smtClean="0">
                <a:ea typeface="Calibri" panose="020F0502020204030204" pitchFamily="34" charset="0"/>
                <a:cs typeface="Calibri" panose="020F0502020204030204" pitchFamily="34" charset="0"/>
              </a:rPr>
              <a:t>Our </a:t>
            </a:r>
            <a:r>
              <a:rPr lang="en-US" sz="2800" dirty="0">
                <a:ea typeface="Calibri" panose="020F0502020204030204" pitchFamily="34" charset="0"/>
                <a:cs typeface="Calibri" panose="020F0502020204030204" pitchFamily="34" charset="0"/>
              </a:rPr>
              <a:t>experience is that joyful giving results in spiritual growth. </a:t>
            </a:r>
            <a:r>
              <a:rPr lang="en-US" sz="2800" b="1" i="1" dirty="0">
                <a:ea typeface="Calibri" panose="020F0502020204030204" pitchFamily="34" charset="0"/>
                <a:cs typeface="Calibri" panose="020F0502020204030204" pitchFamily="34" charset="0"/>
              </a:rPr>
              <a:t>We invite</a:t>
            </a:r>
            <a:r>
              <a:rPr lang="en-US" sz="2800" dirty="0">
                <a:ea typeface="Calibri" panose="020F0502020204030204" pitchFamily="34" charset="0"/>
                <a:cs typeface="Calibri" panose="020F0502020204030204" pitchFamily="34" charset="0"/>
              </a:rPr>
              <a:t> the parish to join us in this commitment to deepening our faith.</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719595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5300" y="381000"/>
            <a:ext cx="11201400" cy="1189038"/>
          </a:xfrm>
        </p:spPr>
        <p:txBody>
          <a:bodyPr anchor="t" anchorCtr="0">
            <a:normAutofit fontScale="90000"/>
          </a:bodyPr>
          <a:lstStyle/>
          <a:p>
            <a:pPr algn="ctr"/>
            <a:r>
              <a:rPr lang="en-US" sz="3600" b="1" i="1" dirty="0" smtClean="0"/>
              <a:t>“It is difficult for leaders to lead where they </a:t>
            </a:r>
            <a:br>
              <a:rPr lang="en-US" sz="3600" b="1" i="1" dirty="0" smtClean="0"/>
            </a:br>
            <a:r>
              <a:rPr lang="en-US" sz="3600" b="1" i="1" dirty="0" smtClean="0"/>
              <a:t>have never gone or are afraid to venture” </a:t>
            </a:r>
            <a:r>
              <a:rPr lang="en-US" sz="3600" b="1" dirty="0" smtClean="0"/>
              <a:t/>
            </a:r>
            <a:br>
              <a:rPr lang="en-US" sz="3600" b="1" dirty="0" smtClean="0"/>
            </a:br>
            <a:r>
              <a:rPr lang="en-US" b="1" dirty="0" smtClean="0"/>
              <a:t>								</a:t>
            </a:r>
            <a:r>
              <a:rPr lang="en-US" sz="2000" i="1" dirty="0" smtClean="0"/>
              <a:t>Melvin </a:t>
            </a:r>
            <a:r>
              <a:rPr lang="en-US" sz="2000" i="1" dirty="0" err="1"/>
              <a:t>Amerson</a:t>
            </a:r>
            <a:endParaRPr lang="en-US" sz="2000" i="1" dirty="0"/>
          </a:p>
        </p:txBody>
      </p:sp>
      <p:sp>
        <p:nvSpPr>
          <p:cNvPr id="14" name="Content Placeholder 13"/>
          <p:cNvSpPr>
            <a:spLocks noGrp="1"/>
          </p:cNvSpPr>
          <p:nvPr>
            <p:ph idx="1"/>
          </p:nvPr>
        </p:nvSpPr>
        <p:spPr>
          <a:xfrm>
            <a:off x="533400" y="1447800"/>
            <a:ext cx="10972800" cy="5334000"/>
          </a:xfrm>
        </p:spPr>
        <p:txBody>
          <a:bodyPr>
            <a:normAutofit/>
          </a:bodyPr>
          <a:lstStyle/>
          <a:p>
            <a:r>
              <a:rPr lang="en-US" sz="2800" b="1" dirty="0" smtClean="0"/>
              <a:t>Monthly </a:t>
            </a:r>
            <a:r>
              <a:rPr lang="en-US" sz="2800" b="1" dirty="0"/>
              <a:t>Article in Newsletter </a:t>
            </a:r>
          </a:p>
          <a:p>
            <a:pPr lvl="1"/>
            <a:r>
              <a:rPr lang="en-US" sz="2400" dirty="0"/>
              <a:t>Stewardship, the word, comes from the Old English term sty-ward and reflects the practice of appointing reliable workers to be wardens of the pig sty; thus, sty-wards. </a:t>
            </a:r>
            <a:r>
              <a:rPr lang="en-US" sz="2400" b="1" i="1" dirty="0"/>
              <a:t>“From The Pig’s Sty” </a:t>
            </a:r>
          </a:p>
          <a:p>
            <a:r>
              <a:rPr lang="en-US" sz="2800" b="1" dirty="0"/>
              <a:t>Sunday Bulletin </a:t>
            </a:r>
          </a:p>
          <a:p>
            <a:pPr lvl="1"/>
            <a:r>
              <a:rPr lang="en-US" sz="2400" dirty="0"/>
              <a:t>Financial Updates</a:t>
            </a:r>
          </a:p>
          <a:p>
            <a:pPr lvl="1"/>
            <a:r>
              <a:rPr lang="en-US" sz="2400" dirty="0"/>
              <a:t>Quotes</a:t>
            </a:r>
          </a:p>
          <a:p>
            <a:pPr lvl="1"/>
            <a:r>
              <a:rPr lang="en-US" sz="2400" dirty="0"/>
              <a:t>Cartoons</a:t>
            </a:r>
          </a:p>
          <a:p>
            <a:r>
              <a:rPr lang="en-US" sz="2800" b="1" dirty="0"/>
              <a:t>Thank You Notes</a:t>
            </a:r>
          </a:p>
          <a:p>
            <a:pPr lvl="1"/>
            <a:endParaRPr lang="en-US" sz="2100" dirty="0"/>
          </a:p>
          <a:p>
            <a:endParaRPr lang="en-US" dirty="0" smtClean="0"/>
          </a:p>
          <a:p>
            <a:endParaRPr lang="en-US" dirty="0" smtClean="0"/>
          </a:p>
          <a:p>
            <a:endParaRPr lang="en-US"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292"/>
          <a:stretch/>
        </p:blipFill>
        <p:spPr>
          <a:xfrm>
            <a:off x="5257800" y="3048000"/>
            <a:ext cx="5751871"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OffAxis2Lef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32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fade">
                                      <p:cBhvr>
                                        <p:cTn id="24" dur="500"/>
                                        <p:tgtEl>
                                          <p:spTgt spid="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Children</a:t>
            </a:r>
          </a:p>
        </p:txBody>
      </p:sp>
      <p:sp>
        <p:nvSpPr>
          <p:cNvPr id="3" name="Subtitle 2"/>
          <p:cNvSpPr>
            <a:spLocks noGrp="1"/>
          </p:cNvSpPr>
          <p:nvPr>
            <p:ph type="subTitle" idx="1"/>
          </p:nvPr>
        </p:nvSpPr>
        <p:spPr/>
        <p:txBody>
          <a:bodyPr>
            <a:noAutofit/>
          </a:bodyPr>
          <a:lstStyle/>
          <a:p>
            <a:r>
              <a:rPr lang="en-US" sz="2800" i="1" dirty="0"/>
              <a:t>Train up a child in the way he should go: and when he is old, he will not depart from it.</a:t>
            </a:r>
          </a:p>
          <a:p>
            <a:endParaRPr lang="en-US" sz="2800" i="1" dirty="0"/>
          </a:p>
          <a:p>
            <a:r>
              <a:rPr lang="en-US" sz="2800" i="1" dirty="0"/>
              <a:t>Proverbs 22:6</a:t>
            </a:r>
          </a:p>
        </p:txBody>
      </p:sp>
    </p:spTree>
    <p:extLst>
      <p:ext uri="{BB962C8B-B14F-4D97-AF65-F5344CB8AC3E}">
        <p14:creationId xmlns:p14="http://schemas.microsoft.com/office/powerpoint/2010/main" val="108544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10516851" cy="1189038"/>
          </a:xfrm>
        </p:spPr>
        <p:txBody>
          <a:bodyPr anchor="t" anchorCtr="0">
            <a:normAutofit/>
          </a:bodyPr>
          <a:lstStyle/>
          <a:p>
            <a:r>
              <a:rPr lang="en-US" sz="4000" dirty="0" smtClean="0"/>
              <a:t>Children’s Giving Envelopes</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752600"/>
            <a:ext cx="809625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4308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762000"/>
            <a:ext cx="4954251" cy="1189038"/>
          </a:xfrm>
        </p:spPr>
        <p:txBody>
          <a:bodyPr anchor="t" anchorCtr="0">
            <a:normAutofit/>
          </a:bodyPr>
          <a:lstStyle/>
          <a:p>
            <a:r>
              <a:rPr lang="en-US" sz="4000" dirty="0" smtClean="0"/>
              <a:t>Candy Tithe</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8200"/>
            <a:ext cx="51816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500" r="12500"/>
          <a:stretch/>
        </p:blipFill>
        <p:spPr>
          <a:xfrm>
            <a:off x="5486400" y="2057400"/>
            <a:ext cx="5867400" cy="3911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43624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3412</Words>
  <Application>Microsoft Office PowerPoint</Application>
  <PresentationFormat>Widescreen</PresentationFormat>
  <Paragraphs>240</Paragraphs>
  <Slides>23</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vt:lpstr>
      <vt:lpstr>Courier New</vt:lpstr>
      <vt:lpstr>proxima-nova</vt:lpstr>
      <vt:lpstr>Symbol</vt:lpstr>
      <vt:lpstr>Times New Roman</vt:lpstr>
      <vt:lpstr>Eco Living 16x9</vt:lpstr>
      <vt:lpstr>Year Round Stewardship</vt:lpstr>
      <vt:lpstr>Why Year Round Stewardship</vt:lpstr>
      <vt:lpstr>Who Should Be Involved?</vt:lpstr>
      <vt:lpstr>Clergy &amp; Leadership</vt:lpstr>
      <vt:lpstr>“It is difficult for leaders to lead where they  have never gone or are afraid to venture”          Melvin Amerson</vt:lpstr>
      <vt:lpstr>“It is difficult for leaders to lead where they  have never gone or are afraid to venture”          Melvin Amerson</vt:lpstr>
      <vt:lpstr>Children</vt:lpstr>
      <vt:lpstr>Children’s Giving Envelopes</vt:lpstr>
      <vt:lpstr>Candy Tithe</vt:lpstr>
      <vt:lpstr>Youth</vt:lpstr>
      <vt:lpstr>PowerPoint Presentation</vt:lpstr>
      <vt:lpstr>Everyone</vt:lpstr>
      <vt:lpstr>Make Stewardship An Everyday Word</vt:lpstr>
      <vt:lpstr>FUN Events – Not Just Annual Campaign</vt:lpstr>
      <vt:lpstr>Year Round  Stewardship Calendar</vt:lpstr>
      <vt:lpstr>PowerPoint Presentation</vt:lpstr>
      <vt:lpstr>PowerPoint Presentation</vt:lpstr>
      <vt:lpstr>PowerPoint Presentation</vt:lpstr>
      <vt:lpstr>PowerPoint Presentation</vt:lpstr>
      <vt:lpstr>Tips for Execution</vt:lpstr>
      <vt:lpstr>Group Activity: Develop Your Year Round Stewardship Plan</vt:lpstr>
      <vt:lpstr>Questions? Thoughts? Comments?</vt:lpstr>
      <vt:lpstr>Tammy Pallot tammypallot@gmail.com (478) 954-5441</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2016-12-27T16:58:38Z</dcterms:created>
  <dcterms:modified xsi:type="dcterms:W3CDTF">2017-06-20T17:29:22Z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